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296" r:id="rId3"/>
    <p:sldId id="422" r:id="rId4"/>
    <p:sldId id="451" r:id="rId5"/>
    <p:sldId id="449" r:id="rId6"/>
    <p:sldId id="442" r:id="rId7"/>
    <p:sldId id="416" r:id="rId8"/>
    <p:sldId id="443" r:id="rId9"/>
    <p:sldId id="444" r:id="rId10"/>
    <p:sldId id="457" r:id="rId11"/>
    <p:sldId id="458" r:id="rId12"/>
    <p:sldId id="450" r:id="rId13"/>
    <p:sldId id="453" r:id="rId14"/>
    <p:sldId id="452" r:id="rId15"/>
    <p:sldId id="438" r:id="rId16"/>
    <p:sldId id="415" r:id="rId17"/>
    <p:sldId id="441" r:id="rId18"/>
    <p:sldId id="454" r:id="rId19"/>
    <p:sldId id="455" r:id="rId20"/>
    <p:sldId id="456" r:id="rId21"/>
    <p:sldId id="412" r:id="rId22"/>
    <p:sldId id="461" r:id="rId23"/>
    <p:sldId id="460" r:id="rId24"/>
    <p:sldId id="462" r:id="rId25"/>
    <p:sldId id="463" r:id="rId26"/>
    <p:sldId id="414" r:id="rId27"/>
    <p:sldId id="459" r:id="rId28"/>
    <p:sldId id="287" r:id="rId29"/>
    <p:sldId id="286" r:id="rId30"/>
    <p:sldId id="284" r:id="rId3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0B"/>
    <a:srgbClr val="82FF09"/>
    <a:srgbClr val="FFFFCC"/>
    <a:srgbClr val="E0C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9E8F2-7140-4B2B-B96A-3541D1629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9853D-0A6F-4FE7-9CF2-29931BC0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BEB7AE4-9718-4D28-BACA-024EDE66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F6EB232-F9F8-41CD-8074-B95E5E40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C011D3-A4F1-4DD9-B806-B9095820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799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346DC-F862-4574-A503-DA36C767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177590-E6DF-40BD-A754-D11955555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C677EB6-F1A3-4976-BEA8-23AA77E8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58606B6-B004-4714-992B-8E2A02A7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DEF3933-9D1B-41F7-B09E-657F4A2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4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95C94E-3D5A-42EB-ADBD-DC9100DBF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739B056-0A97-4AA7-A62C-DE4D8061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37639AF-89C0-48C4-AF24-45622041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0DC2132-AEE6-4E54-81A4-A228C9BE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BB2655-8ADE-40B3-A10B-7A8F3FAB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371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195F7-1283-41B7-81B0-9EBAEDDB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6C460A-C24A-41D4-A02E-EF3D5DC5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1FAC251-6E71-452F-A6FB-5F4D953C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1D28216-B483-46BD-B2FA-7CC15C3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E6F10E-2545-4FCB-8E54-4C9D358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437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AD3A-884A-42D3-83F8-82FBB610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C6E784C-2C55-409F-81B1-756784A83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48A887-7AFC-47F9-BA20-693649CA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F68389-3E63-4E9B-B87F-951F6BF61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4EA34CC-2ED2-4DF8-8904-E1C4EE79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159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C8982-7C63-4CDA-9225-9DFBEFA0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8DB267-D520-4726-A74B-ACD51FB67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28E8D38-9C11-42C9-9CE4-3A981A3A3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B2EC70B-14DF-45BA-90F6-7D5BDBEA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1C04A48-1114-4268-B745-3A5F729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55A1863-7A60-4298-84FF-EC3ADD13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842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5108C-B94C-4E3F-9C13-F65E0C36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EBFFD6-728D-41DE-866C-1B8EF2D7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E76D68-9E7C-4921-A72C-E2B6F0F2B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F466BAD-F7C2-4011-8D4B-11CBC843E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37EF06E-82E2-46EC-B708-2F72C6056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294CCA3-395C-4F11-9A4B-DDA64CE7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A4A0502-6FFF-4A31-8FAC-7F5C4223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20A4AFC-84EE-4924-9A5D-2AA1D336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558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76D37-F88B-458D-88F1-A1DD3FC8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69130D2-8CD7-46D0-86A8-94B76291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8E28DA3-6598-453A-8E91-65314A86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B883AA1-E741-451C-80FE-5CF1CAFA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4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B2418F-A373-4C35-BBC3-6DDCEF62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0018CFA-4750-41F0-B656-D00836F8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182E4CF-B1C5-45A7-B200-6C0AC436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81A32-24B0-45B6-958B-2292DE0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DD381D-B675-4348-97B7-1E931BA2C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A6F9523-7B85-4675-85A5-5FCF865E7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10F18F-3645-4D97-94CA-9F102CA8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F9AB712-697C-45DB-B3F0-67D8D6A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2AB8464-DDDE-4C83-BBBC-2A3E1A69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92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AD4F6-84E6-4CB7-93C1-A7070B4F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C680B55-CA71-4D6F-A398-1D041B4EC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096042E-152C-41DE-B5CC-AC60901D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19F73D-A90E-447A-A8D3-ECED01D3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0B30ED2-5379-4B31-83F7-ACB15DD4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3887F11-A42E-43AB-A587-09C0169C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693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F7671CE-F253-4F4B-9919-F25F8EC0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5D96C7D-1804-414D-8FE3-BABD896C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192ACA-E985-45E9-8E5B-339CCBBC0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1A018-0D09-4131-8062-4717F20A4980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9D5156-5B57-44C5-92FC-44160C46A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55AF9F5-7128-4D04-B90B-FDA59C7B7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12929-D0EE-41A2-87D2-FC23C7B7C8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31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o.pt/2020/02/24/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o.pt/2020/02/24/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un.org/" TargetMode="Externa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nato.int/" TargetMode="Externa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europa.eu/" TargetMode="Externa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lp.org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ge.mec.pt/.pt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pordata.pt/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ine.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.jpeg"/><Relationship Id="rId4" Type="http://schemas.openxmlformats.org/officeDocument/2006/relationships/hyperlink" Target="https://europa.eu/european-union/index_pt" TargetMode="External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wnload Wallpaper Three crazy minions make a selfie - Funny cartoon characters">
            <a:extLst>
              <a:ext uri="{FF2B5EF4-FFF2-40B4-BE49-F238E27FC236}">
                <a16:creationId xmlns:a16="http://schemas.microsoft.com/office/drawing/2014/main" id="{D918E6C4-B180-4319-9733-421FAAAD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7" y="0"/>
            <a:ext cx="10976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vem 1">
            <a:extLst>
              <a:ext uri="{FF2B5EF4-FFF2-40B4-BE49-F238E27FC236}">
                <a16:creationId xmlns:a16="http://schemas.microsoft.com/office/drawing/2014/main" id="{955D9D14-1F90-4C00-BB5A-08C71E0D09AF}"/>
              </a:ext>
            </a:extLst>
          </p:cNvPr>
          <p:cNvSpPr/>
          <p:nvPr/>
        </p:nvSpPr>
        <p:spPr>
          <a:xfrm>
            <a:off x="-1" y="437323"/>
            <a:ext cx="3405809" cy="2186610"/>
          </a:xfrm>
          <a:prstGeom prst="cloud">
            <a:avLst/>
          </a:prstGeom>
          <a:solidFill>
            <a:srgbClr val="FDE00B"/>
          </a:solidFill>
          <a:ln>
            <a:solidFill>
              <a:srgbClr val="FDE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b="1" dirty="0">
              <a:solidFill>
                <a:schemeClr val="tx1"/>
              </a:solidFill>
              <a:latin typeface="Verdana Pro Black" panose="020B0A04030504040204" pitchFamily="34" charset="0"/>
            </a:endParaRPr>
          </a:p>
          <a:p>
            <a:pPr algn="ctr"/>
            <a:r>
              <a:rPr lang="pt-PT" sz="2200" b="1" dirty="0">
                <a:solidFill>
                  <a:srgbClr val="FF0000"/>
                </a:solidFill>
                <a:latin typeface="Verdana Pro Black" panose="020B0A04030504040204" pitchFamily="34" charset="0"/>
              </a:rPr>
              <a:t>PORT</a:t>
            </a:r>
            <a:r>
              <a:rPr lang="pt-PT" sz="2200" b="1" dirty="0">
                <a:solidFill>
                  <a:schemeClr val="accent6">
                    <a:lumMod val="75000"/>
                  </a:schemeClr>
                </a:solidFill>
                <a:latin typeface="Verdana Pro Black" panose="020B0A04030504040204" pitchFamily="34" charset="0"/>
              </a:rPr>
              <a:t>UGAL</a:t>
            </a:r>
            <a:r>
              <a:rPr lang="pt-PT" sz="1700" b="1" dirty="0">
                <a:solidFill>
                  <a:schemeClr val="accent6">
                    <a:lumMod val="75000"/>
                  </a:schemeClr>
                </a:solidFill>
                <a:latin typeface="Verdana Pro Black" panose="020B0A04030504040204" pitchFamily="34" charset="0"/>
              </a:rPr>
              <a:t>…</a:t>
            </a:r>
            <a:endParaRPr lang="pt-PT" sz="1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66FF48-499A-4721-8C2C-E989A3D5107E}"/>
              </a:ext>
            </a:extLst>
          </p:cNvPr>
          <p:cNvSpPr/>
          <p:nvPr/>
        </p:nvSpPr>
        <p:spPr>
          <a:xfrm>
            <a:off x="2232990" y="2517914"/>
            <a:ext cx="549964" cy="583096"/>
          </a:xfrm>
          <a:prstGeom prst="ellipse">
            <a:avLst/>
          </a:prstGeom>
          <a:solidFill>
            <a:srgbClr val="FDE00B"/>
          </a:solidFill>
          <a:ln>
            <a:solidFill>
              <a:srgbClr val="FDE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E2D243-3C80-4447-BF56-DC2441E79A90}"/>
              </a:ext>
            </a:extLst>
          </p:cNvPr>
          <p:cNvSpPr/>
          <p:nvPr/>
        </p:nvSpPr>
        <p:spPr>
          <a:xfrm>
            <a:off x="2900340" y="2862472"/>
            <a:ext cx="381598" cy="397566"/>
          </a:xfrm>
          <a:prstGeom prst="ellipse">
            <a:avLst/>
          </a:prstGeom>
          <a:solidFill>
            <a:srgbClr val="FDE00B"/>
          </a:solidFill>
          <a:ln>
            <a:solidFill>
              <a:srgbClr val="FDE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29CBF9-E079-4A20-9880-904C52D291E9}"/>
              </a:ext>
            </a:extLst>
          </p:cNvPr>
          <p:cNvSpPr/>
          <p:nvPr/>
        </p:nvSpPr>
        <p:spPr>
          <a:xfrm>
            <a:off x="3435026" y="3107635"/>
            <a:ext cx="251305" cy="271672"/>
          </a:xfrm>
          <a:prstGeom prst="ellipse">
            <a:avLst/>
          </a:prstGeom>
          <a:solidFill>
            <a:srgbClr val="FDE00B"/>
          </a:solidFill>
          <a:ln>
            <a:solidFill>
              <a:srgbClr val="FDE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5C7E5CE3-0D93-41DD-BA47-594D5BB30C5B}"/>
              </a:ext>
            </a:extLst>
          </p:cNvPr>
          <p:cNvSpPr/>
          <p:nvPr/>
        </p:nvSpPr>
        <p:spPr>
          <a:xfrm rot="12241173" flipH="1">
            <a:off x="8766243" y="968361"/>
            <a:ext cx="384460" cy="1434680"/>
          </a:xfrm>
          <a:prstGeom prst="triangle">
            <a:avLst/>
          </a:prstGeom>
          <a:solidFill>
            <a:srgbClr val="FDE00B"/>
          </a:solidFill>
          <a:ln>
            <a:solidFill>
              <a:srgbClr val="FDE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1F2D90-5343-49AC-9EAF-55D78E1D8CFB}"/>
              </a:ext>
            </a:extLst>
          </p:cNvPr>
          <p:cNvSpPr txBox="1"/>
          <p:nvPr/>
        </p:nvSpPr>
        <p:spPr>
          <a:xfrm rot="151113">
            <a:off x="8492110" y="290506"/>
            <a:ext cx="3386202" cy="1107996"/>
          </a:xfrm>
          <a:prstGeom prst="rect">
            <a:avLst/>
          </a:prstGeom>
          <a:solidFill>
            <a:srgbClr val="FDE0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latin typeface="Verdana" panose="020B0604030504040204" pitchFamily="34" charset="0"/>
                <a:ea typeface="Verdana" panose="020B0604030504040204" pitchFamily="34" charset="0"/>
              </a:rPr>
              <a:t>DEIXA CÁ VER </a:t>
            </a:r>
          </a:p>
          <a:p>
            <a:pPr algn="ctr"/>
            <a:r>
              <a:rPr lang="pt-PT" sz="2200" b="1" dirty="0">
                <a:latin typeface="Verdana" panose="020B0604030504040204" pitchFamily="34" charset="0"/>
                <a:ea typeface="Verdana" panose="020B0604030504040204" pitchFamily="34" charset="0"/>
              </a:rPr>
              <a:t>O QUE APARECE</a:t>
            </a:r>
          </a:p>
          <a:p>
            <a:pPr algn="ctr"/>
            <a:r>
              <a:rPr lang="pt-PT" sz="2200" b="1" dirty="0">
                <a:latin typeface="Verdana" panose="020B0604030504040204" pitchFamily="34" charset="0"/>
                <a:ea typeface="Verdana" panose="020B0604030504040204" pitchFamily="34" charset="0"/>
              </a:rPr>
              <a:t>SOBRE PORTUGAL…</a:t>
            </a:r>
            <a:endParaRPr lang="pt-PT" sz="2200" b="1" dirty="0"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CABOS SUBMARINOS DETETAM SISMOS EM PORTUGAL (ligam Lisboa, Ponta Delgada e Funchal).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PT" u="sng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https://www.publico.pt</a:t>
            </a:r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 – 2020-02-24.</a:t>
            </a:r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3534A060-9103-4DBE-B0E1-C011B3B9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B6B5A74-51E7-4C42-9B60-605EEF101A27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C40823-2486-46C5-AB7E-1AA739F2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91" y="520444"/>
            <a:ext cx="9970741" cy="56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F31EFA5-C960-4D69-BD9E-C161C386FA94}"/>
              </a:ext>
            </a:extLst>
          </p:cNvPr>
          <p:cNvSpPr txBox="1"/>
          <p:nvPr/>
        </p:nvSpPr>
        <p:spPr>
          <a:xfrm>
            <a:off x="1351210" y="795087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A M É R I C 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07B55E-F032-4D33-99FD-40F574FFC748}"/>
              </a:ext>
            </a:extLst>
          </p:cNvPr>
          <p:cNvSpPr txBox="1"/>
          <p:nvPr/>
        </p:nvSpPr>
        <p:spPr>
          <a:xfrm>
            <a:off x="8812194" y="3973724"/>
            <a:ext cx="14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Á F R I C 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9F2C07-A048-4D4D-9E75-249846B5793B}"/>
              </a:ext>
            </a:extLst>
          </p:cNvPr>
          <p:cNvSpPr txBox="1"/>
          <p:nvPr/>
        </p:nvSpPr>
        <p:spPr>
          <a:xfrm>
            <a:off x="4501661" y="4123075"/>
            <a:ext cx="108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Oceano</a:t>
            </a:r>
          </a:p>
          <a:p>
            <a:pPr algn="ctr"/>
            <a:r>
              <a:rPr lang="pt-PT" b="1" dirty="0">
                <a:solidFill>
                  <a:schemeClr val="bg1"/>
                </a:solidFill>
              </a:rPr>
              <a:t>Atlântico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C65374E-8F16-4493-8F7E-1B4C8AAE39FD}"/>
              </a:ext>
            </a:extLst>
          </p:cNvPr>
          <p:cNvSpPr/>
          <p:nvPr/>
        </p:nvSpPr>
        <p:spPr>
          <a:xfrm rot="21220403">
            <a:off x="5043989" y="1972957"/>
            <a:ext cx="2890159" cy="145565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C1CEEFF-E99A-445A-BDD9-D85C271BA3D8}"/>
              </a:ext>
            </a:extLst>
          </p:cNvPr>
          <p:cNvSpPr txBox="1"/>
          <p:nvPr/>
        </p:nvSpPr>
        <p:spPr>
          <a:xfrm>
            <a:off x="8580281" y="720310"/>
            <a:ext cx="166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E U R O P 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9BDC8F8-6028-447D-952D-C44536512521}"/>
              </a:ext>
            </a:extLst>
          </p:cNvPr>
          <p:cNvSpPr txBox="1"/>
          <p:nvPr/>
        </p:nvSpPr>
        <p:spPr>
          <a:xfrm>
            <a:off x="3455940" y="5296153"/>
            <a:ext cx="433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>
                    <a:lumMod val="50000"/>
                  </a:schemeClr>
                </a:solidFill>
              </a:rPr>
              <a:t>P L A C A   </a:t>
            </a:r>
            <a:r>
              <a:rPr lang="pt-PT" b="1" dirty="0" err="1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pt-PT" b="1" dirty="0">
                <a:solidFill>
                  <a:schemeClr val="accent2">
                    <a:lumMod val="50000"/>
                  </a:schemeClr>
                </a:solidFill>
              </a:rPr>
              <a:t> F R I C A N 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133519-DBBC-4EA8-86BF-05B087843310}"/>
              </a:ext>
            </a:extLst>
          </p:cNvPr>
          <p:cNvSpPr txBox="1"/>
          <p:nvPr/>
        </p:nvSpPr>
        <p:spPr>
          <a:xfrm>
            <a:off x="1088768" y="2992432"/>
            <a:ext cx="359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>
                    <a:lumMod val="50000"/>
                  </a:schemeClr>
                </a:solidFill>
              </a:rPr>
              <a:t>P L A C A   N O R T E - </a:t>
            </a:r>
          </a:p>
          <a:p>
            <a:pPr algn="ctr"/>
            <a:r>
              <a:rPr lang="pt-PT" b="1" dirty="0">
                <a:solidFill>
                  <a:schemeClr val="accent2">
                    <a:lumMod val="50000"/>
                  </a:schemeClr>
                </a:solidFill>
              </a:rPr>
              <a:t>A M E R I C A N 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DE9F938-1951-472C-A704-2C6631F69D58}"/>
              </a:ext>
            </a:extLst>
          </p:cNvPr>
          <p:cNvSpPr txBox="1"/>
          <p:nvPr/>
        </p:nvSpPr>
        <p:spPr>
          <a:xfrm>
            <a:off x="5878882" y="534172"/>
            <a:ext cx="208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accent2">
                    <a:lumMod val="50000"/>
                  </a:schemeClr>
                </a:solidFill>
              </a:rPr>
              <a:t>P L A C A   E U R O - A S I Á T I C A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809C419E-6DD3-415E-B1C0-9A6436903988}"/>
              </a:ext>
            </a:extLst>
          </p:cNvPr>
          <p:cNvSpPr/>
          <p:nvPr/>
        </p:nvSpPr>
        <p:spPr>
          <a:xfrm>
            <a:off x="3477491" y="540327"/>
            <a:ext cx="2244436" cy="5666509"/>
          </a:xfrm>
          <a:custGeom>
            <a:avLst/>
            <a:gdLst>
              <a:gd name="connsiteX0" fmla="*/ 1551709 w 2244436"/>
              <a:gd name="connsiteY0" fmla="*/ 0 h 5666509"/>
              <a:gd name="connsiteX1" fmla="*/ 1537854 w 2244436"/>
              <a:gd name="connsiteY1" fmla="*/ 69273 h 5666509"/>
              <a:gd name="connsiteX2" fmla="*/ 1524000 w 2244436"/>
              <a:gd name="connsiteY2" fmla="*/ 110837 h 5666509"/>
              <a:gd name="connsiteX3" fmla="*/ 1510145 w 2244436"/>
              <a:gd name="connsiteY3" fmla="*/ 235528 h 5666509"/>
              <a:gd name="connsiteX4" fmla="*/ 1524000 w 2244436"/>
              <a:gd name="connsiteY4" fmla="*/ 346364 h 5666509"/>
              <a:gd name="connsiteX5" fmla="*/ 1551709 w 2244436"/>
              <a:gd name="connsiteY5" fmla="*/ 387928 h 5666509"/>
              <a:gd name="connsiteX6" fmla="*/ 1704109 w 2244436"/>
              <a:gd name="connsiteY6" fmla="*/ 471055 h 5666509"/>
              <a:gd name="connsiteX7" fmla="*/ 1759527 w 2244436"/>
              <a:gd name="connsiteY7" fmla="*/ 484909 h 5666509"/>
              <a:gd name="connsiteX8" fmla="*/ 1870364 w 2244436"/>
              <a:gd name="connsiteY8" fmla="*/ 540328 h 5666509"/>
              <a:gd name="connsiteX9" fmla="*/ 1995054 w 2244436"/>
              <a:gd name="connsiteY9" fmla="*/ 637309 h 5666509"/>
              <a:gd name="connsiteX10" fmla="*/ 2078182 w 2244436"/>
              <a:gd name="connsiteY10" fmla="*/ 734291 h 5666509"/>
              <a:gd name="connsiteX11" fmla="*/ 2133600 w 2244436"/>
              <a:gd name="connsiteY11" fmla="*/ 762000 h 5666509"/>
              <a:gd name="connsiteX12" fmla="*/ 2189018 w 2244436"/>
              <a:gd name="connsiteY12" fmla="*/ 858982 h 5666509"/>
              <a:gd name="connsiteX13" fmla="*/ 2216727 w 2244436"/>
              <a:gd name="connsiteY13" fmla="*/ 955964 h 5666509"/>
              <a:gd name="connsiteX14" fmla="*/ 2244436 w 2244436"/>
              <a:gd name="connsiteY14" fmla="*/ 1052946 h 5666509"/>
              <a:gd name="connsiteX15" fmla="*/ 2230582 w 2244436"/>
              <a:gd name="connsiteY15" fmla="*/ 1371600 h 5666509"/>
              <a:gd name="connsiteX16" fmla="*/ 2202873 w 2244436"/>
              <a:gd name="connsiteY16" fmla="*/ 1413164 h 5666509"/>
              <a:gd name="connsiteX17" fmla="*/ 2161309 w 2244436"/>
              <a:gd name="connsiteY17" fmla="*/ 1551709 h 5666509"/>
              <a:gd name="connsiteX18" fmla="*/ 2119745 w 2244436"/>
              <a:gd name="connsiteY18" fmla="*/ 1620982 h 5666509"/>
              <a:gd name="connsiteX19" fmla="*/ 2092036 w 2244436"/>
              <a:gd name="connsiteY19" fmla="*/ 1717964 h 5666509"/>
              <a:gd name="connsiteX20" fmla="*/ 2078182 w 2244436"/>
              <a:gd name="connsiteY20" fmla="*/ 1953491 h 5666509"/>
              <a:gd name="connsiteX21" fmla="*/ 2064327 w 2244436"/>
              <a:gd name="connsiteY21" fmla="*/ 1995055 h 5666509"/>
              <a:gd name="connsiteX22" fmla="*/ 1981200 w 2244436"/>
              <a:gd name="connsiteY22" fmla="*/ 2064328 h 5666509"/>
              <a:gd name="connsiteX23" fmla="*/ 1939636 w 2244436"/>
              <a:gd name="connsiteY23" fmla="*/ 2119746 h 5666509"/>
              <a:gd name="connsiteX24" fmla="*/ 1884218 w 2244436"/>
              <a:gd name="connsiteY24" fmla="*/ 2202873 h 5666509"/>
              <a:gd name="connsiteX25" fmla="*/ 1842654 w 2244436"/>
              <a:gd name="connsiteY25" fmla="*/ 2272146 h 5666509"/>
              <a:gd name="connsiteX26" fmla="*/ 1801091 w 2244436"/>
              <a:gd name="connsiteY26" fmla="*/ 2313709 h 5666509"/>
              <a:gd name="connsiteX27" fmla="*/ 1787236 w 2244436"/>
              <a:gd name="connsiteY27" fmla="*/ 2355273 h 5666509"/>
              <a:gd name="connsiteX28" fmla="*/ 1662545 w 2244436"/>
              <a:gd name="connsiteY28" fmla="*/ 2493818 h 5666509"/>
              <a:gd name="connsiteX29" fmla="*/ 1634836 w 2244436"/>
              <a:gd name="connsiteY29" fmla="*/ 2535382 h 5666509"/>
              <a:gd name="connsiteX30" fmla="*/ 1620982 w 2244436"/>
              <a:gd name="connsiteY30" fmla="*/ 2576946 h 5666509"/>
              <a:gd name="connsiteX31" fmla="*/ 1496291 w 2244436"/>
              <a:gd name="connsiteY31" fmla="*/ 2687782 h 5666509"/>
              <a:gd name="connsiteX32" fmla="*/ 1454727 w 2244436"/>
              <a:gd name="connsiteY32" fmla="*/ 2729346 h 5666509"/>
              <a:gd name="connsiteX33" fmla="*/ 1385454 w 2244436"/>
              <a:gd name="connsiteY33" fmla="*/ 2743200 h 5666509"/>
              <a:gd name="connsiteX34" fmla="*/ 1343891 w 2244436"/>
              <a:gd name="connsiteY34" fmla="*/ 2757055 h 5666509"/>
              <a:gd name="connsiteX35" fmla="*/ 1260764 w 2244436"/>
              <a:gd name="connsiteY35" fmla="*/ 2798618 h 5666509"/>
              <a:gd name="connsiteX36" fmla="*/ 1177636 w 2244436"/>
              <a:gd name="connsiteY36" fmla="*/ 2840182 h 5666509"/>
              <a:gd name="connsiteX37" fmla="*/ 1094509 w 2244436"/>
              <a:gd name="connsiteY37" fmla="*/ 2881746 h 5666509"/>
              <a:gd name="connsiteX38" fmla="*/ 997527 w 2244436"/>
              <a:gd name="connsiteY38" fmla="*/ 2992582 h 5666509"/>
              <a:gd name="connsiteX39" fmla="*/ 983673 w 2244436"/>
              <a:gd name="connsiteY39" fmla="*/ 3034146 h 5666509"/>
              <a:gd name="connsiteX40" fmla="*/ 886691 w 2244436"/>
              <a:gd name="connsiteY40" fmla="*/ 3048000 h 5666509"/>
              <a:gd name="connsiteX41" fmla="*/ 831273 w 2244436"/>
              <a:gd name="connsiteY41" fmla="*/ 3061855 h 5666509"/>
              <a:gd name="connsiteX42" fmla="*/ 762000 w 2244436"/>
              <a:gd name="connsiteY42" fmla="*/ 3144982 h 5666509"/>
              <a:gd name="connsiteX43" fmla="*/ 678873 w 2244436"/>
              <a:gd name="connsiteY43" fmla="*/ 3255818 h 5666509"/>
              <a:gd name="connsiteX44" fmla="*/ 665018 w 2244436"/>
              <a:gd name="connsiteY44" fmla="*/ 3325091 h 5666509"/>
              <a:gd name="connsiteX45" fmla="*/ 568036 w 2244436"/>
              <a:gd name="connsiteY45" fmla="*/ 3422073 h 5666509"/>
              <a:gd name="connsiteX46" fmla="*/ 498764 w 2244436"/>
              <a:gd name="connsiteY46" fmla="*/ 3477491 h 5666509"/>
              <a:gd name="connsiteX47" fmla="*/ 457200 w 2244436"/>
              <a:gd name="connsiteY47" fmla="*/ 3546764 h 5666509"/>
              <a:gd name="connsiteX48" fmla="*/ 415636 w 2244436"/>
              <a:gd name="connsiteY48" fmla="*/ 3588328 h 5666509"/>
              <a:gd name="connsiteX49" fmla="*/ 360218 w 2244436"/>
              <a:gd name="connsiteY49" fmla="*/ 3726873 h 5666509"/>
              <a:gd name="connsiteX50" fmla="*/ 346364 w 2244436"/>
              <a:gd name="connsiteY50" fmla="*/ 3768437 h 5666509"/>
              <a:gd name="connsiteX51" fmla="*/ 318654 w 2244436"/>
              <a:gd name="connsiteY51" fmla="*/ 3837709 h 5666509"/>
              <a:gd name="connsiteX52" fmla="*/ 290945 w 2244436"/>
              <a:gd name="connsiteY52" fmla="*/ 3893128 h 5666509"/>
              <a:gd name="connsiteX53" fmla="*/ 235527 w 2244436"/>
              <a:gd name="connsiteY53" fmla="*/ 3976255 h 5666509"/>
              <a:gd name="connsiteX54" fmla="*/ 235527 w 2244436"/>
              <a:gd name="connsiteY54" fmla="*/ 4336473 h 5666509"/>
              <a:gd name="connsiteX55" fmla="*/ 138545 w 2244436"/>
              <a:gd name="connsiteY55" fmla="*/ 4405746 h 5666509"/>
              <a:gd name="connsiteX56" fmla="*/ 110836 w 2244436"/>
              <a:gd name="connsiteY56" fmla="*/ 4502728 h 5666509"/>
              <a:gd name="connsiteX57" fmla="*/ 69273 w 2244436"/>
              <a:gd name="connsiteY57" fmla="*/ 4572000 h 5666509"/>
              <a:gd name="connsiteX58" fmla="*/ 41564 w 2244436"/>
              <a:gd name="connsiteY58" fmla="*/ 4682837 h 5666509"/>
              <a:gd name="connsiteX59" fmla="*/ 13854 w 2244436"/>
              <a:gd name="connsiteY59" fmla="*/ 4765964 h 5666509"/>
              <a:gd name="connsiteX60" fmla="*/ 0 w 2244436"/>
              <a:gd name="connsiteY60" fmla="*/ 4862946 h 5666509"/>
              <a:gd name="connsiteX61" fmla="*/ 0 w 2244436"/>
              <a:gd name="connsiteY61" fmla="*/ 5084618 h 5666509"/>
              <a:gd name="connsiteX62" fmla="*/ 27709 w 2244436"/>
              <a:gd name="connsiteY62" fmla="*/ 5209309 h 5666509"/>
              <a:gd name="connsiteX63" fmla="*/ 55418 w 2244436"/>
              <a:gd name="connsiteY63" fmla="*/ 5250873 h 5666509"/>
              <a:gd name="connsiteX64" fmla="*/ 110836 w 2244436"/>
              <a:gd name="connsiteY64" fmla="*/ 5361709 h 5666509"/>
              <a:gd name="connsiteX65" fmla="*/ 221673 w 2244436"/>
              <a:gd name="connsiteY65" fmla="*/ 5458691 h 5666509"/>
              <a:gd name="connsiteX66" fmla="*/ 263236 w 2244436"/>
              <a:gd name="connsiteY66" fmla="*/ 5500255 h 5666509"/>
              <a:gd name="connsiteX67" fmla="*/ 290945 w 2244436"/>
              <a:gd name="connsiteY67" fmla="*/ 5541818 h 5666509"/>
              <a:gd name="connsiteX68" fmla="*/ 332509 w 2244436"/>
              <a:gd name="connsiteY68" fmla="*/ 5555673 h 5666509"/>
              <a:gd name="connsiteX69" fmla="*/ 332509 w 2244436"/>
              <a:gd name="connsiteY69" fmla="*/ 5666509 h 566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44436" h="5666509">
                <a:moveTo>
                  <a:pt x="1551709" y="0"/>
                </a:moveTo>
                <a:cubicBezTo>
                  <a:pt x="1547091" y="23091"/>
                  <a:pt x="1543565" y="46428"/>
                  <a:pt x="1537854" y="69273"/>
                </a:cubicBezTo>
                <a:cubicBezTo>
                  <a:pt x="1534312" y="83441"/>
                  <a:pt x="1526401" y="96432"/>
                  <a:pt x="1524000" y="110837"/>
                </a:cubicBezTo>
                <a:cubicBezTo>
                  <a:pt x="1517125" y="152087"/>
                  <a:pt x="1514763" y="193964"/>
                  <a:pt x="1510145" y="235528"/>
                </a:cubicBezTo>
                <a:cubicBezTo>
                  <a:pt x="1514763" y="272473"/>
                  <a:pt x="1514203" y="310443"/>
                  <a:pt x="1524000" y="346364"/>
                </a:cubicBezTo>
                <a:cubicBezTo>
                  <a:pt x="1528381" y="362428"/>
                  <a:pt x="1539178" y="376963"/>
                  <a:pt x="1551709" y="387928"/>
                </a:cubicBezTo>
                <a:cubicBezTo>
                  <a:pt x="1599085" y="429382"/>
                  <a:pt x="1646068" y="451708"/>
                  <a:pt x="1704109" y="471055"/>
                </a:cubicBezTo>
                <a:cubicBezTo>
                  <a:pt x="1722173" y="477076"/>
                  <a:pt x="1741054" y="480291"/>
                  <a:pt x="1759527" y="484909"/>
                </a:cubicBezTo>
                <a:cubicBezTo>
                  <a:pt x="1796473" y="503382"/>
                  <a:pt x="1841156" y="511120"/>
                  <a:pt x="1870364" y="540328"/>
                </a:cubicBezTo>
                <a:cubicBezTo>
                  <a:pt x="1963817" y="633781"/>
                  <a:pt x="1916315" y="611063"/>
                  <a:pt x="1995054" y="637309"/>
                </a:cubicBezTo>
                <a:cubicBezTo>
                  <a:pt x="2016887" y="666420"/>
                  <a:pt x="2047007" y="712024"/>
                  <a:pt x="2078182" y="734291"/>
                </a:cubicBezTo>
                <a:cubicBezTo>
                  <a:pt x="2094988" y="746295"/>
                  <a:pt x="2115127" y="752764"/>
                  <a:pt x="2133600" y="762000"/>
                </a:cubicBezTo>
                <a:cubicBezTo>
                  <a:pt x="2161428" y="803742"/>
                  <a:pt x="2167925" y="809764"/>
                  <a:pt x="2189018" y="858982"/>
                </a:cubicBezTo>
                <a:cubicBezTo>
                  <a:pt x="2203257" y="892206"/>
                  <a:pt x="2206681" y="920803"/>
                  <a:pt x="2216727" y="955964"/>
                </a:cubicBezTo>
                <a:cubicBezTo>
                  <a:pt x="2256479" y="1095095"/>
                  <a:pt x="2201127" y="879702"/>
                  <a:pt x="2244436" y="1052946"/>
                </a:cubicBezTo>
                <a:cubicBezTo>
                  <a:pt x="2239818" y="1159164"/>
                  <a:pt x="2242768" y="1265982"/>
                  <a:pt x="2230582" y="1371600"/>
                </a:cubicBezTo>
                <a:cubicBezTo>
                  <a:pt x="2228673" y="1388141"/>
                  <a:pt x="2209432" y="1397859"/>
                  <a:pt x="2202873" y="1413164"/>
                </a:cubicBezTo>
                <a:cubicBezTo>
                  <a:pt x="2173569" y="1481539"/>
                  <a:pt x="2207870" y="1474107"/>
                  <a:pt x="2161309" y="1551709"/>
                </a:cubicBezTo>
                <a:cubicBezTo>
                  <a:pt x="2147454" y="1574800"/>
                  <a:pt x="2131788" y="1596896"/>
                  <a:pt x="2119745" y="1620982"/>
                </a:cubicBezTo>
                <a:cubicBezTo>
                  <a:pt x="2109810" y="1640853"/>
                  <a:pt x="2096474" y="1700215"/>
                  <a:pt x="2092036" y="1717964"/>
                </a:cubicBezTo>
                <a:cubicBezTo>
                  <a:pt x="2087418" y="1796473"/>
                  <a:pt x="2086007" y="1875237"/>
                  <a:pt x="2078182" y="1953491"/>
                </a:cubicBezTo>
                <a:cubicBezTo>
                  <a:pt x="2076729" y="1968023"/>
                  <a:pt x="2072428" y="1982904"/>
                  <a:pt x="2064327" y="1995055"/>
                </a:cubicBezTo>
                <a:cubicBezTo>
                  <a:pt x="2018937" y="2063141"/>
                  <a:pt x="2032312" y="2013216"/>
                  <a:pt x="1981200" y="2064328"/>
                </a:cubicBezTo>
                <a:cubicBezTo>
                  <a:pt x="1964872" y="2080656"/>
                  <a:pt x="1952878" y="2100829"/>
                  <a:pt x="1939636" y="2119746"/>
                </a:cubicBezTo>
                <a:cubicBezTo>
                  <a:pt x="1920538" y="2147028"/>
                  <a:pt x="1901352" y="2174317"/>
                  <a:pt x="1884218" y="2202873"/>
                </a:cubicBezTo>
                <a:cubicBezTo>
                  <a:pt x="1870363" y="2225964"/>
                  <a:pt x="1858811" y="2250603"/>
                  <a:pt x="1842654" y="2272146"/>
                </a:cubicBezTo>
                <a:cubicBezTo>
                  <a:pt x="1830898" y="2287820"/>
                  <a:pt x="1814945" y="2299855"/>
                  <a:pt x="1801091" y="2313709"/>
                </a:cubicBezTo>
                <a:cubicBezTo>
                  <a:pt x="1796473" y="2327564"/>
                  <a:pt x="1794482" y="2342593"/>
                  <a:pt x="1787236" y="2355273"/>
                </a:cubicBezTo>
                <a:cubicBezTo>
                  <a:pt x="1713402" y="2484484"/>
                  <a:pt x="1776866" y="2322334"/>
                  <a:pt x="1662545" y="2493818"/>
                </a:cubicBezTo>
                <a:lnTo>
                  <a:pt x="1634836" y="2535382"/>
                </a:lnTo>
                <a:cubicBezTo>
                  <a:pt x="1630218" y="2549237"/>
                  <a:pt x="1629948" y="2565418"/>
                  <a:pt x="1620982" y="2576946"/>
                </a:cubicBezTo>
                <a:cubicBezTo>
                  <a:pt x="1521713" y="2704577"/>
                  <a:pt x="1572315" y="2624429"/>
                  <a:pt x="1496291" y="2687782"/>
                </a:cubicBezTo>
                <a:cubicBezTo>
                  <a:pt x="1481239" y="2700325"/>
                  <a:pt x="1472252" y="2720584"/>
                  <a:pt x="1454727" y="2729346"/>
                </a:cubicBezTo>
                <a:cubicBezTo>
                  <a:pt x="1433665" y="2739877"/>
                  <a:pt x="1408299" y="2737489"/>
                  <a:pt x="1385454" y="2743200"/>
                </a:cubicBezTo>
                <a:cubicBezTo>
                  <a:pt x="1371286" y="2746742"/>
                  <a:pt x="1356953" y="2750524"/>
                  <a:pt x="1343891" y="2757055"/>
                </a:cubicBezTo>
                <a:cubicBezTo>
                  <a:pt x="1236470" y="2810766"/>
                  <a:pt x="1365226" y="2763798"/>
                  <a:pt x="1260764" y="2798618"/>
                </a:cubicBezTo>
                <a:cubicBezTo>
                  <a:pt x="1141651" y="2878028"/>
                  <a:pt x="1292354" y="2782824"/>
                  <a:pt x="1177636" y="2840182"/>
                </a:cubicBezTo>
                <a:cubicBezTo>
                  <a:pt x="1070198" y="2893900"/>
                  <a:pt x="1198989" y="2846919"/>
                  <a:pt x="1094509" y="2881746"/>
                </a:cubicBezTo>
                <a:cubicBezTo>
                  <a:pt x="1029855" y="2978728"/>
                  <a:pt x="1066800" y="2946400"/>
                  <a:pt x="997527" y="2992582"/>
                </a:cubicBezTo>
                <a:cubicBezTo>
                  <a:pt x="992909" y="3006437"/>
                  <a:pt x="996735" y="3027615"/>
                  <a:pt x="983673" y="3034146"/>
                </a:cubicBezTo>
                <a:cubicBezTo>
                  <a:pt x="954465" y="3048750"/>
                  <a:pt x="918820" y="3042158"/>
                  <a:pt x="886691" y="3048000"/>
                </a:cubicBezTo>
                <a:cubicBezTo>
                  <a:pt x="867957" y="3051406"/>
                  <a:pt x="849746" y="3057237"/>
                  <a:pt x="831273" y="3061855"/>
                </a:cubicBezTo>
                <a:cubicBezTo>
                  <a:pt x="774563" y="3146919"/>
                  <a:pt x="836675" y="3059639"/>
                  <a:pt x="762000" y="3144982"/>
                </a:cubicBezTo>
                <a:cubicBezTo>
                  <a:pt x="715928" y="3197636"/>
                  <a:pt x="711865" y="3206330"/>
                  <a:pt x="678873" y="3255818"/>
                </a:cubicBezTo>
                <a:cubicBezTo>
                  <a:pt x="674255" y="3278909"/>
                  <a:pt x="674582" y="3303572"/>
                  <a:pt x="665018" y="3325091"/>
                </a:cubicBezTo>
                <a:cubicBezTo>
                  <a:pt x="635462" y="3391592"/>
                  <a:pt x="616064" y="3374044"/>
                  <a:pt x="568036" y="3422073"/>
                </a:cubicBezTo>
                <a:cubicBezTo>
                  <a:pt x="505370" y="3484740"/>
                  <a:pt x="579678" y="3450520"/>
                  <a:pt x="498764" y="3477491"/>
                </a:cubicBezTo>
                <a:cubicBezTo>
                  <a:pt x="412470" y="3563782"/>
                  <a:pt x="529137" y="3438858"/>
                  <a:pt x="457200" y="3546764"/>
                </a:cubicBezTo>
                <a:cubicBezTo>
                  <a:pt x="446332" y="3563067"/>
                  <a:pt x="429491" y="3574473"/>
                  <a:pt x="415636" y="3588328"/>
                </a:cubicBezTo>
                <a:cubicBezTo>
                  <a:pt x="352561" y="3777552"/>
                  <a:pt x="421378" y="3584163"/>
                  <a:pt x="360218" y="3726873"/>
                </a:cubicBezTo>
                <a:cubicBezTo>
                  <a:pt x="354465" y="3740296"/>
                  <a:pt x="351492" y="3754763"/>
                  <a:pt x="346364" y="3768437"/>
                </a:cubicBezTo>
                <a:cubicBezTo>
                  <a:pt x="337632" y="3791723"/>
                  <a:pt x="328755" y="3814983"/>
                  <a:pt x="318654" y="3837709"/>
                </a:cubicBezTo>
                <a:cubicBezTo>
                  <a:pt x="310266" y="3856582"/>
                  <a:pt x="301571" y="3875418"/>
                  <a:pt x="290945" y="3893128"/>
                </a:cubicBezTo>
                <a:cubicBezTo>
                  <a:pt x="273811" y="3921684"/>
                  <a:pt x="235527" y="3976255"/>
                  <a:pt x="235527" y="3976255"/>
                </a:cubicBezTo>
                <a:cubicBezTo>
                  <a:pt x="250433" y="4095500"/>
                  <a:pt x="289632" y="4219245"/>
                  <a:pt x="235527" y="4336473"/>
                </a:cubicBezTo>
                <a:cubicBezTo>
                  <a:pt x="231707" y="4344749"/>
                  <a:pt x="152508" y="4396438"/>
                  <a:pt x="138545" y="4405746"/>
                </a:cubicBezTo>
                <a:cubicBezTo>
                  <a:pt x="134105" y="4423507"/>
                  <a:pt x="120776" y="4482849"/>
                  <a:pt x="110836" y="4502728"/>
                </a:cubicBezTo>
                <a:cubicBezTo>
                  <a:pt x="98793" y="4526813"/>
                  <a:pt x="83127" y="4548909"/>
                  <a:pt x="69273" y="4572000"/>
                </a:cubicBezTo>
                <a:cubicBezTo>
                  <a:pt x="60037" y="4608946"/>
                  <a:pt x="53607" y="4646709"/>
                  <a:pt x="41564" y="4682837"/>
                </a:cubicBezTo>
                <a:lnTo>
                  <a:pt x="13854" y="4765964"/>
                </a:lnTo>
                <a:cubicBezTo>
                  <a:pt x="9236" y="4798291"/>
                  <a:pt x="0" y="4830290"/>
                  <a:pt x="0" y="4862946"/>
                </a:cubicBezTo>
                <a:cubicBezTo>
                  <a:pt x="0" y="5142316"/>
                  <a:pt x="33402" y="4850798"/>
                  <a:pt x="0" y="5084618"/>
                </a:cubicBezTo>
                <a:cubicBezTo>
                  <a:pt x="9236" y="5126182"/>
                  <a:pt x="14245" y="5168916"/>
                  <a:pt x="27709" y="5209309"/>
                </a:cubicBezTo>
                <a:cubicBezTo>
                  <a:pt x="32975" y="5225106"/>
                  <a:pt x="48859" y="5235568"/>
                  <a:pt x="55418" y="5250873"/>
                </a:cubicBezTo>
                <a:cubicBezTo>
                  <a:pt x="96423" y="5346550"/>
                  <a:pt x="31716" y="5269402"/>
                  <a:pt x="110836" y="5361709"/>
                </a:cubicBezTo>
                <a:cubicBezTo>
                  <a:pt x="152021" y="5409758"/>
                  <a:pt x="169230" y="5412803"/>
                  <a:pt x="221673" y="5458691"/>
                </a:cubicBezTo>
                <a:cubicBezTo>
                  <a:pt x="236418" y="5471593"/>
                  <a:pt x="250693" y="5485203"/>
                  <a:pt x="263236" y="5500255"/>
                </a:cubicBezTo>
                <a:cubicBezTo>
                  <a:pt x="273896" y="5513047"/>
                  <a:pt x="277943" y="5531416"/>
                  <a:pt x="290945" y="5541818"/>
                </a:cubicBezTo>
                <a:cubicBezTo>
                  <a:pt x="302349" y="5550941"/>
                  <a:pt x="327891" y="5541818"/>
                  <a:pt x="332509" y="5555673"/>
                </a:cubicBezTo>
                <a:cubicBezTo>
                  <a:pt x="344192" y="5590722"/>
                  <a:pt x="332509" y="5629564"/>
                  <a:pt x="332509" y="5666509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9B91FDC-86F9-4B82-A545-0A5D76463DC4}"/>
              </a:ext>
            </a:extLst>
          </p:cNvPr>
          <p:cNvSpPr txBox="1"/>
          <p:nvPr/>
        </p:nvSpPr>
        <p:spPr>
          <a:xfrm>
            <a:off x="7911046" y="2948198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rgbClr val="FF0000"/>
                </a:solidFill>
              </a:rPr>
              <a:t>POR</a:t>
            </a:r>
            <a:r>
              <a:rPr lang="pt-PT" sz="2400" b="1" dirty="0">
                <a:solidFill>
                  <a:srgbClr val="FFC000"/>
                </a:solidFill>
              </a:rPr>
              <a:t>TU</a:t>
            </a:r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GAL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8BD222C-2573-458C-8E9E-D19BC6A6FFAD}"/>
              </a:ext>
            </a:extLst>
          </p:cNvPr>
          <p:cNvSpPr/>
          <p:nvPr/>
        </p:nvSpPr>
        <p:spPr>
          <a:xfrm>
            <a:off x="5506872" y="1303101"/>
            <a:ext cx="5595582" cy="1473958"/>
          </a:xfrm>
          <a:custGeom>
            <a:avLst/>
            <a:gdLst>
              <a:gd name="connsiteX0" fmla="*/ 0 w 5595582"/>
              <a:gd name="connsiteY0" fmla="*/ 1282890 h 1473958"/>
              <a:gd name="connsiteX1" fmla="*/ 34119 w 5595582"/>
              <a:gd name="connsiteY1" fmla="*/ 1289713 h 1473958"/>
              <a:gd name="connsiteX2" fmla="*/ 75062 w 5595582"/>
              <a:gd name="connsiteY2" fmla="*/ 1323833 h 1473958"/>
              <a:gd name="connsiteX3" fmla="*/ 109182 w 5595582"/>
              <a:gd name="connsiteY3" fmla="*/ 1330657 h 1473958"/>
              <a:gd name="connsiteX4" fmla="*/ 129653 w 5595582"/>
              <a:gd name="connsiteY4" fmla="*/ 1344304 h 1473958"/>
              <a:gd name="connsiteX5" fmla="*/ 184244 w 5595582"/>
              <a:gd name="connsiteY5" fmla="*/ 1351128 h 1473958"/>
              <a:gd name="connsiteX6" fmla="*/ 225188 w 5595582"/>
              <a:gd name="connsiteY6" fmla="*/ 1357952 h 1473958"/>
              <a:gd name="connsiteX7" fmla="*/ 279779 w 5595582"/>
              <a:gd name="connsiteY7" fmla="*/ 1378424 h 1473958"/>
              <a:gd name="connsiteX8" fmla="*/ 327546 w 5595582"/>
              <a:gd name="connsiteY8" fmla="*/ 1412543 h 1473958"/>
              <a:gd name="connsiteX9" fmla="*/ 416256 w 5595582"/>
              <a:gd name="connsiteY9" fmla="*/ 1439839 h 1473958"/>
              <a:gd name="connsiteX10" fmla="*/ 504967 w 5595582"/>
              <a:gd name="connsiteY10" fmla="*/ 1446663 h 1473958"/>
              <a:gd name="connsiteX11" fmla="*/ 539086 w 5595582"/>
              <a:gd name="connsiteY11" fmla="*/ 1453487 h 1473958"/>
              <a:gd name="connsiteX12" fmla="*/ 559558 w 5595582"/>
              <a:gd name="connsiteY12" fmla="*/ 1460310 h 1473958"/>
              <a:gd name="connsiteX13" fmla="*/ 716507 w 5595582"/>
              <a:gd name="connsiteY13" fmla="*/ 1467134 h 1473958"/>
              <a:gd name="connsiteX14" fmla="*/ 996286 w 5595582"/>
              <a:gd name="connsiteY14" fmla="*/ 1460310 h 1473958"/>
              <a:gd name="connsiteX15" fmla="*/ 1269241 w 5595582"/>
              <a:gd name="connsiteY15" fmla="*/ 1473958 h 1473958"/>
              <a:gd name="connsiteX16" fmla="*/ 1371600 w 5595582"/>
              <a:gd name="connsiteY16" fmla="*/ 1467134 h 1473958"/>
              <a:gd name="connsiteX17" fmla="*/ 1446662 w 5595582"/>
              <a:gd name="connsiteY17" fmla="*/ 1460310 h 1473958"/>
              <a:gd name="connsiteX18" fmla="*/ 1624083 w 5595582"/>
              <a:gd name="connsiteY18" fmla="*/ 1453487 h 1473958"/>
              <a:gd name="connsiteX19" fmla="*/ 1665027 w 5595582"/>
              <a:gd name="connsiteY19" fmla="*/ 1446663 h 1473958"/>
              <a:gd name="connsiteX20" fmla="*/ 1699146 w 5595582"/>
              <a:gd name="connsiteY20" fmla="*/ 1439839 h 1473958"/>
              <a:gd name="connsiteX21" fmla="*/ 1767385 w 5595582"/>
              <a:gd name="connsiteY21" fmla="*/ 1433015 h 1473958"/>
              <a:gd name="connsiteX22" fmla="*/ 1835624 w 5595582"/>
              <a:gd name="connsiteY22" fmla="*/ 1412543 h 1473958"/>
              <a:gd name="connsiteX23" fmla="*/ 1856095 w 5595582"/>
              <a:gd name="connsiteY23" fmla="*/ 1405719 h 1473958"/>
              <a:gd name="connsiteX24" fmla="*/ 1890215 w 5595582"/>
              <a:gd name="connsiteY24" fmla="*/ 1398895 h 1473958"/>
              <a:gd name="connsiteX25" fmla="*/ 1951629 w 5595582"/>
              <a:gd name="connsiteY25" fmla="*/ 1385248 h 1473958"/>
              <a:gd name="connsiteX26" fmla="*/ 2381534 w 5595582"/>
              <a:gd name="connsiteY26" fmla="*/ 1371600 h 1473958"/>
              <a:gd name="connsiteX27" fmla="*/ 2408829 w 5595582"/>
              <a:gd name="connsiteY27" fmla="*/ 1364776 h 1473958"/>
              <a:gd name="connsiteX28" fmla="*/ 2449773 w 5595582"/>
              <a:gd name="connsiteY28" fmla="*/ 1317009 h 1473958"/>
              <a:gd name="connsiteX29" fmla="*/ 2497540 w 5595582"/>
              <a:gd name="connsiteY29" fmla="*/ 1337481 h 1473958"/>
              <a:gd name="connsiteX30" fmla="*/ 2545307 w 5595582"/>
              <a:gd name="connsiteY30" fmla="*/ 1357952 h 1473958"/>
              <a:gd name="connsiteX31" fmla="*/ 2558955 w 5595582"/>
              <a:gd name="connsiteY31" fmla="*/ 1337481 h 1473958"/>
              <a:gd name="connsiteX32" fmla="*/ 2634018 w 5595582"/>
              <a:gd name="connsiteY32" fmla="*/ 1330657 h 1473958"/>
              <a:gd name="connsiteX33" fmla="*/ 2661313 w 5595582"/>
              <a:gd name="connsiteY33" fmla="*/ 1344304 h 1473958"/>
              <a:gd name="connsiteX34" fmla="*/ 2674961 w 5595582"/>
              <a:gd name="connsiteY34" fmla="*/ 1323833 h 1473958"/>
              <a:gd name="connsiteX35" fmla="*/ 2756847 w 5595582"/>
              <a:gd name="connsiteY35" fmla="*/ 1317009 h 1473958"/>
              <a:gd name="connsiteX36" fmla="*/ 2872853 w 5595582"/>
              <a:gd name="connsiteY36" fmla="*/ 1310185 h 1473958"/>
              <a:gd name="connsiteX37" fmla="*/ 2900149 w 5595582"/>
              <a:gd name="connsiteY37" fmla="*/ 1296537 h 1473958"/>
              <a:gd name="connsiteX38" fmla="*/ 2941092 w 5595582"/>
              <a:gd name="connsiteY38" fmla="*/ 1255594 h 1473958"/>
              <a:gd name="connsiteX39" fmla="*/ 2947916 w 5595582"/>
              <a:gd name="connsiteY39" fmla="*/ 1235122 h 1473958"/>
              <a:gd name="connsiteX40" fmla="*/ 2995683 w 5595582"/>
              <a:gd name="connsiteY40" fmla="*/ 1173707 h 1473958"/>
              <a:gd name="connsiteX41" fmla="*/ 3009331 w 5595582"/>
              <a:gd name="connsiteY41" fmla="*/ 1139588 h 1473958"/>
              <a:gd name="connsiteX42" fmla="*/ 3036627 w 5595582"/>
              <a:gd name="connsiteY42" fmla="*/ 1112292 h 1473958"/>
              <a:gd name="connsiteX43" fmla="*/ 3084394 w 5595582"/>
              <a:gd name="connsiteY43" fmla="*/ 1064525 h 1473958"/>
              <a:gd name="connsiteX44" fmla="*/ 3118513 w 5595582"/>
              <a:gd name="connsiteY44" fmla="*/ 1030406 h 1473958"/>
              <a:gd name="connsiteX45" fmla="*/ 3145809 w 5595582"/>
              <a:gd name="connsiteY45" fmla="*/ 1009934 h 1473958"/>
              <a:gd name="connsiteX46" fmla="*/ 3173104 w 5595582"/>
              <a:gd name="connsiteY46" fmla="*/ 1003110 h 1473958"/>
              <a:gd name="connsiteX47" fmla="*/ 3193576 w 5595582"/>
              <a:gd name="connsiteY47" fmla="*/ 989463 h 1473958"/>
              <a:gd name="connsiteX48" fmla="*/ 3254991 w 5595582"/>
              <a:gd name="connsiteY48" fmla="*/ 948519 h 1473958"/>
              <a:gd name="connsiteX49" fmla="*/ 3275462 w 5595582"/>
              <a:gd name="connsiteY49" fmla="*/ 941695 h 1473958"/>
              <a:gd name="connsiteX50" fmla="*/ 3330053 w 5595582"/>
              <a:gd name="connsiteY50" fmla="*/ 873457 h 1473958"/>
              <a:gd name="connsiteX51" fmla="*/ 3357349 w 5595582"/>
              <a:gd name="connsiteY51" fmla="*/ 825690 h 1473958"/>
              <a:gd name="connsiteX52" fmla="*/ 3384644 w 5595582"/>
              <a:gd name="connsiteY52" fmla="*/ 777922 h 1473958"/>
              <a:gd name="connsiteX53" fmla="*/ 3411940 w 5595582"/>
              <a:gd name="connsiteY53" fmla="*/ 730155 h 1473958"/>
              <a:gd name="connsiteX54" fmla="*/ 3425588 w 5595582"/>
              <a:gd name="connsiteY54" fmla="*/ 709684 h 1473958"/>
              <a:gd name="connsiteX55" fmla="*/ 3521122 w 5595582"/>
              <a:gd name="connsiteY55" fmla="*/ 702860 h 1473958"/>
              <a:gd name="connsiteX56" fmla="*/ 3562065 w 5595582"/>
              <a:gd name="connsiteY56" fmla="*/ 682388 h 1473958"/>
              <a:gd name="connsiteX57" fmla="*/ 3589361 w 5595582"/>
              <a:gd name="connsiteY57" fmla="*/ 668740 h 1473958"/>
              <a:gd name="connsiteX58" fmla="*/ 3637128 w 5595582"/>
              <a:gd name="connsiteY58" fmla="*/ 620973 h 1473958"/>
              <a:gd name="connsiteX59" fmla="*/ 3664424 w 5595582"/>
              <a:gd name="connsiteY59" fmla="*/ 600501 h 1473958"/>
              <a:gd name="connsiteX60" fmla="*/ 3678071 w 5595582"/>
              <a:gd name="connsiteY60" fmla="*/ 573206 h 1473958"/>
              <a:gd name="connsiteX61" fmla="*/ 3719015 w 5595582"/>
              <a:gd name="connsiteY61" fmla="*/ 559558 h 1473958"/>
              <a:gd name="connsiteX62" fmla="*/ 3862316 w 5595582"/>
              <a:gd name="connsiteY62" fmla="*/ 552734 h 1473958"/>
              <a:gd name="connsiteX63" fmla="*/ 3991970 w 5595582"/>
              <a:gd name="connsiteY63" fmla="*/ 532263 h 1473958"/>
              <a:gd name="connsiteX64" fmla="*/ 4012441 w 5595582"/>
              <a:gd name="connsiteY64" fmla="*/ 518615 h 1473958"/>
              <a:gd name="connsiteX65" fmla="*/ 4032913 w 5595582"/>
              <a:gd name="connsiteY65" fmla="*/ 511791 h 1473958"/>
              <a:gd name="connsiteX66" fmla="*/ 4060209 w 5595582"/>
              <a:gd name="connsiteY66" fmla="*/ 491319 h 1473958"/>
              <a:gd name="connsiteX67" fmla="*/ 4094328 w 5595582"/>
              <a:gd name="connsiteY67" fmla="*/ 477672 h 1473958"/>
              <a:gd name="connsiteX68" fmla="*/ 4121624 w 5595582"/>
              <a:gd name="connsiteY68" fmla="*/ 464024 h 1473958"/>
              <a:gd name="connsiteX69" fmla="*/ 4176215 w 5595582"/>
              <a:gd name="connsiteY69" fmla="*/ 450376 h 1473958"/>
              <a:gd name="connsiteX70" fmla="*/ 4435522 w 5595582"/>
              <a:gd name="connsiteY70" fmla="*/ 457200 h 1473958"/>
              <a:gd name="connsiteX71" fmla="*/ 4503761 w 5595582"/>
              <a:gd name="connsiteY71" fmla="*/ 477672 h 1473958"/>
              <a:gd name="connsiteX72" fmla="*/ 4537880 w 5595582"/>
              <a:gd name="connsiteY72" fmla="*/ 484495 h 1473958"/>
              <a:gd name="connsiteX73" fmla="*/ 4606119 w 5595582"/>
              <a:gd name="connsiteY73" fmla="*/ 504967 h 1473958"/>
              <a:gd name="connsiteX74" fmla="*/ 4660710 w 5595582"/>
              <a:gd name="connsiteY74" fmla="*/ 491319 h 1473958"/>
              <a:gd name="connsiteX75" fmla="*/ 4701653 w 5595582"/>
              <a:gd name="connsiteY75" fmla="*/ 450376 h 1473958"/>
              <a:gd name="connsiteX76" fmla="*/ 4749421 w 5595582"/>
              <a:gd name="connsiteY76" fmla="*/ 402609 h 1473958"/>
              <a:gd name="connsiteX77" fmla="*/ 4756244 w 5595582"/>
              <a:gd name="connsiteY77" fmla="*/ 382137 h 1473958"/>
              <a:gd name="connsiteX78" fmla="*/ 4776716 w 5595582"/>
              <a:gd name="connsiteY78" fmla="*/ 368490 h 1473958"/>
              <a:gd name="connsiteX79" fmla="*/ 4831307 w 5595582"/>
              <a:gd name="connsiteY79" fmla="*/ 334370 h 1473958"/>
              <a:gd name="connsiteX80" fmla="*/ 4858603 w 5595582"/>
              <a:gd name="connsiteY80" fmla="*/ 307075 h 1473958"/>
              <a:gd name="connsiteX81" fmla="*/ 4872250 w 5595582"/>
              <a:gd name="connsiteY81" fmla="*/ 286603 h 1473958"/>
              <a:gd name="connsiteX82" fmla="*/ 4892722 w 5595582"/>
              <a:gd name="connsiteY82" fmla="*/ 279779 h 1473958"/>
              <a:gd name="connsiteX83" fmla="*/ 4920018 w 5595582"/>
              <a:gd name="connsiteY83" fmla="*/ 232012 h 1473958"/>
              <a:gd name="connsiteX84" fmla="*/ 4926841 w 5595582"/>
              <a:gd name="connsiteY84" fmla="*/ 197892 h 1473958"/>
              <a:gd name="connsiteX85" fmla="*/ 4940489 w 5595582"/>
              <a:gd name="connsiteY85" fmla="*/ 170597 h 1473958"/>
              <a:gd name="connsiteX86" fmla="*/ 4947313 w 5595582"/>
              <a:gd name="connsiteY86" fmla="*/ 150125 h 1473958"/>
              <a:gd name="connsiteX87" fmla="*/ 4981432 w 5595582"/>
              <a:gd name="connsiteY87" fmla="*/ 95534 h 1473958"/>
              <a:gd name="connsiteX88" fmla="*/ 4995080 w 5595582"/>
              <a:gd name="connsiteY88" fmla="*/ 75063 h 1473958"/>
              <a:gd name="connsiteX89" fmla="*/ 5001904 w 5595582"/>
              <a:gd name="connsiteY89" fmla="*/ 54591 h 1473958"/>
              <a:gd name="connsiteX90" fmla="*/ 5015552 w 5595582"/>
              <a:gd name="connsiteY90" fmla="*/ 0 h 1473958"/>
              <a:gd name="connsiteX91" fmla="*/ 5076967 w 5595582"/>
              <a:gd name="connsiteY91" fmla="*/ 27295 h 1473958"/>
              <a:gd name="connsiteX92" fmla="*/ 5097438 w 5595582"/>
              <a:gd name="connsiteY92" fmla="*/ 34119 h 1473958"/>
              <a:gd name="connsiteX93" fmla="*/ 5145206 w 5595582"/>
              <a:gd name="connsiteY93" fmla="*/ 47767 h 1473958"/>
              <a:gd name="connsiteX94" fmla="*/ 5186149 w 5595582"/>
              <a:gd name="connsiteY94" fmla="*/ 75063 h 1473958"/>
              <a:gd name="connsiteX95" fmla="*/ 5206621 w 5595582"/>
              <a:gd name="connsiteY95" fmla="*/ 88710 h 1473958"/>
              <a:gd name="connsiteX96" fmla="*/ 5227092 w 5595582"/>
              <a:gd name="connsiteY96" fmla="*/ 95534 h 1473958"/>
              <a:gd name="connsiteX97" fmla="*/ 5254388 w 5595582"/>
              <a:gd name="connsiteY97" fmla="*/ 116006 h 1473958"/>
              <a:gd name="connsiteX98" fmla="*/ 5302155 w 5595582"/>
              <a:gd name="connsiteY98" fmla="*/ 136478 h 1473958"/>
              <a:gd name="connsiteX99" fmla="*/ 5329450 w 5595582"/>
              <a:gd name="connsiteY99" fmla="*/ 143301 h 1473958"/>
              <a:gd name="connsiteX100" fmla="*/ 5377218 w 5595582"/>
              <a:gd name="connsiteY100" fmla="*/ 163773 h 1473958"/>
              <a:gd name="connsiteX101" fmla="*/ 5397689 w 5595582"/>
              <a:gd name="connsiteY101" fmla="*/ 177421 h 1473958"/>
              <a:gd name="connsiteX102" fmla="*/ 5438632 w 5595582"/>
              <a:gd name="connsiteY102" fmla="*/ 191069 h 1473958"/>
              <a:gd name="connsiteX103" fmla="*/ 5568286 w 5595582"/>
              <a:gd name="connsiteY103" fmla="*/ 184245 h 1473958"/>
              <a:gd name="connsiteX104" fmla="*/ 5595582 w 5595582"/>
              <a:gd name="connsiteY104" fmla="*/ 177421 h 14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595582" h="1473958">
                <a:moveTo>
                  <a:pt x="0" y="1282890"/>
                </a:moveTo>
                <a:cubicBezTo>
                  <a:pt x="11373" y="1285164"/>
                  <a:pt x="23745" y="1284526"/>
                  <a:pt x="34119" y="1289713"/>
                </a:cubicBezTo>
                <a:cubicBezTo>
                  <a:pt x="87218" y="1316262"/>
                  <a:pt x="23763" y="1304595"/>
                  <a:pt x="75062" y="1323833"/>
                </a:cubicBezTo>
                <a:cubicBezTo>
                  <a:pt x="85922" y="1327906"/>
                  <a:pt x="97809" y="1328382"/>
                  <a:pt x="109182" y="1330657"/>
                </a:cubicBezTo>
                <a:cubicBezTo>
                  <a:pt x="116006" y="1335206"/>
                  <a:pt x="121741" y="1342146"/>
                  <a:pt x="129653" y="1344304"/>
                </a:cubicBezTo>
                <a:cubicBezTo>
                  <a:pt x="147345" y="1349129"/>
                  <a:pt x="166090" y="1348535"/>
                  <a:pt x="184244" y="1351128"/>
                </a:cubicBezTo>
                <a:cubicBezTo>
                  <a:pt x="197941" y="1353085"/>
                  <a:pt x="211540" y="1355677"/>
                  <a:pt x="225188" y="1357952"/>
                </a:cubicBezTo>
                <a:cubicBezTo>
                  <a:pt x="238798" y="1362489"/>
                  <a:pt x="270455" y="1372597"/>
                  <a:pt x="279779" y="1378424"/>
                </a:cubicBezTo>
                <a:cubicBezTo>
                  <a:pt x="354419" y="1425073"/>
                  <a:pt x="242100" y="1374566"/>
                  <a:pt x="327546" y="1412543"/>
                </a:cubicBezTo>
                <a:cubicBezTo>
                  <a:pt x="355142" y="1424808"/>
                  <a:pt x="385993" y="1436476"/>
                  <a:pt x="416256" y="1439839"/>
                </a:cubicBezTo>
                <a:cubicBezTo>
                  <a:pt x="445732" y="1443114"/>
                  <a:pt x="475397" y="1444388"/>
                  <a:pt x="504967" y="1446663"/>
                </a:cubicBezTo>
                <a:cubicBezTo>
                  <a:pt x="516340" y="1448938"/>
                  <a:pt x="527834" y="1450674"/>
                  <a:pt x="539086" y="1453487"/>
                </a:cubicBezTo>
                <a:cubicBezTo>
                  <a:pt x="546064" y="1455231"/>
                  <a:pt x="552386" y="1459758"/>
                  <a:pt x="559558" y="1460310"/>
                </a:cubicBezTo>
                <a:cubicBezTo>
                  <a:pt x="611770" y="1464326"/>
                  <a:pt x="664191" y="1464859"/>
                  <a:pt x="716507" y="1467134"/>
                </a:cubicBezTo>
                <a:cubicBezTo>
                  <a:pt x="809767" y="1464859"/>
                  <a:pt x="902999" y="1460310"/>
                  <a:pt x="996286" y="1460310"/>
                </a:cubicBezTo>
                <a:cubicBezTo>
                  <a:pt x="1198744" y="1460310"/>
                  <a:pt x="1159738" y="1455707"/>
                  <a:pt x="1269241" y="1473958"/>
                </a:cubicBezTo>
                <a:lnTo>
                  <a:pt x="1371600" y="1467134"/>
                </a:lnTo>
                <a:cubicBezTo>
                  <a:pt x="1396650" y="1465207"/>
                  <a:pt x="1421575" y="1461666"/>
                  <a:pt x="1446662" y="1460310"/>
                </a:cubicBezTo>
                <a:cubicBezTo>
                  <a:pt x="1505760" y="1457116"/>
                  <a:pt x="1564943" y="1455761"/>
                  <a:pt x="1624083" y="1453487"/>
                </a:cubicBezTo>
                <a:lnTo>
                  <a:pt x="1665027" y="1446663"/>
                </a:lnTo>
                <a:cubicBezTo>
                  <a:pt x="1676438" y="1444588"/>
                  <a:pt x="1687650" y="1441372"/>
                  <a:pt x="1699146" y="1439839"/>
                </a:cubicBezTo>
                <a:cubicBezTo>
                  <a:pt x="1721805" y="1436818"/>
                  <a:pt x="1744639" y="1435290"/>
                  <a:pt x="1767385" y="1433015"/>
                </a:cubicBezTo>
                <a:cubicBezTo>
                  <a:pt x="1808635" y="1422702"/>
                  <a:pt x="1785786" y="1429156"/>
                  <a:pt x="1835624" y="1412543"/>
                </a:cubicBezTo>
                <a:cubicBezTo>
                  <a:pt x="1842448" y="1410268"/>
                  <a:pt x="1849042" y="1407130"/>
                  <a:pt x="1856095" y="1405719"/>
                </a:cubicBezTo>
                <a:cubicBezTo>
                  <a:pt x="1867468" y="1403444"/>
                  <a:pt x="1878963" y="1401708"/>
                  <a:pt x="1890215" y="1398895"/>
                </a:cubicBezTo>
                <a:cubicBezTo>
                  <a:pt x="1924144" y="1390413"/>
                  <a:pt x="1902954" y="1388030"/>
                  <a:pt x="1951629" y="1385248"/>
                </a:cubicBezTo>
                <a:cubicBezTo>
                  <a:pt x="2001956" y="1382372"/>
                  <a:pt x="2347169" y="1372611"/>
                  <a:pt x="2381534" y="1371600"/>
                </a:cubicBezTo>
                <a:cubicBezTo>
                  <a:pt x="2390632" y="1369325"/>
                  <a:pt x="2400686" y="1369429"/>
                  <a:pt x="2408829" y="1364776"/>
                </a:cubicBezTo>
                <a:cubicBezTo>
                  <a:pt x="2421303" y="1357648"/>
                  <a:pt x="2442413" y="1326822"/>
                  <a:pt x="2449773" y="1317009"/>
                </a:cubicBezTo>
                <a:cubicBezTo>
                  <a:pt x="2465695" y="1323833"/>
                  <a:pt x="2482046" y="1329734"/>
                  <a:pt x="2497540" y="1337481"/>
                </a:cubicBezTo>
                <a:cubicBezTo>
                  <a:pt x="2544662" y="1361042"/>
                  <a:pt x="2488504" y="1343751"/>
                  <a:pt x="2545307" y="1357952"/>
                </a:cubicBezTo>
                <a:cubicBezTo>
                  <a:pt x="2549856" y="1351128"/>
                  <a:pt x="2553156" y="1343280"/>
                  <a:pt x="2558955" y="1337481"/>
                </a:cubicBezTo>
                <a:cubicBezTo>
                  <a:pt x="2584099" y="1312337"/>
                  <a:pt x="2594960" y="1325775"/>
                  <a:pt x="2634018" y="1330657"/>
                </a:cubicBezTo>
                <a:cubicBezTo>
                  <a:pt x="2643116" y="1335206"/>
                  <a:pt x="2651279" y="1345976"/>
                  <a:pt x="2661313" y="1344304"/>
                </a:cubicBezTo>
                <a:cubicBezTo>
                  <a:pt x="2669403" y="1342956"/>
                  <a:pt x="2667075" y="1326086"/>
                  <a:pt x="2674961" y="1323833"/>
                </a:cubicBezTo>
                <a:cubicBezTo>
                  <a:pt x="2701297" y="1316309"/>
                  <a:pt x="2729522" y="1318894"/>
                  <a:pt x="2756847" y="1317009"/>
                </a:cubicBezTo>
                <a:cubicBezTo>
                  <a:pt x="2795491" y="1314344"/>
                  <a:pt x="2834184" y="1312460"/>
                  <a:pt x="2872853" y="1310185"/>
                </a:cubicBezTo>
                <a:cubicBezTo>
                  <a:pt x="2881952" y="1305636"/>
                  <a:pt x="2892206" y="1302892"/>
                  <a:pt x="2900149" y="1296537"/>
                </a:cubicBezTo>
                <a:cubicBezTo>
                  <a:pt x="2915220" y="1284480"/>
                  <a:pt x="2941092" y="1255594"/>
                  <a:pt x="2941092" y="1255594"/>
                </a:cubicBezTo>
                <a:cubicBezTo>
                  <a:pt x="2943367" y="1248770"/>
                  <a:pt x="2944423" y="1241410"/>
                  <a:pt x="2947916" y="1235122"/>
                </a:cubicBezTo>
                <a:cubicBezTo>
                  <a:pt x="2968320" y="1198395"/>
                  <a:pt x="2970818" y="1198573"/>
                  <a:pt x="2995683" y="1173707"/>
                </a:cubicBezTo>
                <a:cubicBezTo>
                  <a:pt x="3000232" y="1162334"/>
                  <a:pt x="3002536" y="1149780"/>
                  <a:pt x="3009331" y="1139588"/>
                </a:cubicBezTo>
                <a:cubicBezTo>
                  <a:pt x="3016469" y="1128882"/>
                  <a:pt x="3028154" y="1121976"/>
                  <a:pt x="3036627" y="1112292"/>
                </a:cubicBezTo>
                <a:cubicBezTo>
                  <a:pt x="3077157" y="1065972"/>
                  <a:pt x="3034764" y="1101747"/>
                  <a:pt x="3084394" y="1064525"/>
                </a:cubicBezTo>
                <a:cubicBezTo>
                  <a:pt x="3104244" y="1034749"/>
                  <a:pt x="3089563" y="1051084"/>
                  <a:pt x="3118513" y="1030406"/>
                </a:cubicBezTo>
                <a:cubicBezTo>
                  <a:pt x="3127768" y="1023795"/>
                  <a:pt x="3135636" y="1015020"/>
                  <a:pt x="3145809" y="1009934"/>
                </a:cubicBezTo>
                <a:cubicBezTo>
                  <a:pt x="3154197" y="1005740"/>
                  <a:pt x="3164006" y="1005385"/>
                  <a:pt x="3173104" y="1003110"/>
                </a:cubicBezTo>
                <a:cubicBezTo>
                  <a:pt x="3179928" y="998561"/>
                  <a:pt x="3186902" y="994230"/>
                  <a:pt x="3193576" y="989463"/>
                </a:cubicBezTo>
                <a:cubicBezTo>
                  <a:pt x="3220250" y="970410"/>
                  <a:pt x="3224217" y="963906"/>
                  <a:pt x="3254991" y="948519"/>
                </a:cubicBezTo>
                <a:cubicBezTo>
                  <a:pt x="3261424" y="945302"/>
                  <a:pt x="3268638" y="943970"/>
                  <a:pt x="3275462" y="941695"/>
                </a:cubicBezTo>
                <a:cubicBezTo>
                  <a:pt x="3304228" y="912930"/>
                  <a:pt x="3308532" y="912195"/>
                  <a:pt x="3330053" y="873457"/>
                </a:cubicBezTo>
                <a:cubicBezTo>
                  <a:pt x="3367264" y="806476"/>
                  <a:pt x="3290202" y="915216"/>
                  <a:pt x="3357349" y="825690"/>
                </a:cubicBezTo>
                <a:cubicBezTo>
                  <a:pt x="3378221" y="763075"/>
                  <a:pt x="3343333" y="860546"/>
                  <a:pt x="3384644" y="777922"/>
                </a:cubicBezTo>
                <a:cubicBezTo>
                  <a:pt x="3423300" y="700609"/>
                  <a:pt x="3354489" y="799094"/>
                  <a:pt x="3411940" y="730155"/>
                </a:cubicBezTo>
                <a:cubicBezTo>
                  <a:pt x="3417190" y="723855"/>
                  <a:pt x="3417632" y="711673"/>
                  <a:pt x="3425588" y="709684"/>
                </a:cubicBezTo>
                <a:cubicBezTo>
                  <a:pt x="3456561" y="701941"/>
                  <a:pt x="3489277" y="705135"/>
                  <a:pt x="3521122" y="702860"/>
                </a:cubicBezTo>
                <a:cubicBezTo>
                  <a:pt x="3558658" y="690348"/>
                  <a:pt x="3525025" y="703554"/>
                  <a:pt x="3562065" y="682388"/>
                </a:cubicBezTo>
                <a:cubicBezTo>
                  <a:pt x="3570897" y="677341"/>
                  <a:pt x="3581488" y="675182"/>
                  <a:pt x="3589361" y="668740"/>
                </a:cubicBezTo>
                <a:cubicBezTo>
                  <a:pt x="3606789" y="654481"/>
                  <a:pt x="3619114" y="634484"/>
                  <a:pt x="3637128" y="620973"/>
                </a:cubicBezTo>
                <a:lnTo>
                  <a:pt x="3664424" y="600501"/>
                </a:lnTo>
                <a:cubicBezTo>
                  <a:pt x="3668973" y="591403"/>
                  <a:pt x="3669933" y="579309"/>
                  <a:pt x="3678071" y="573206"/>
                </a:cubicBezTo>
                <a:cubicBezTo>
                  <a:pt x="3689580" y="564574"/>
                  <a:pt x="3704645" y="560242"/>
                  <a:pt x="3719015" y="559558"/>
                </a:cubicBezTo>
                <a:lnTo>
                  <a:pt x="3862316" y="552734"/>
                </a:lnTo>
                <a:cubicBezTo>
                  <a:pt x="3960068" y="536443"/>
                  <a:pt x="3916809" y="543001"/>
                  <a:pt x="3991970" y="532263"/>
                </a:cubicBezTo>
                <a:cubicBezTo>
                  <a:pt x="3998794" y="527714"/>
                  <a:pt x="4005106" y="522283"/>
                  <a:pt x="4012441" y="518615"/>
                </a:cubicBezTo>
                <a:cubicBezTo>
                  <a:pt x="4018875" y="515398"/>
                  <a:pt x="4026668" y="515360"/>
                  <a:pt x="4032913" y="511791"/>
                </a:cubicBezTo>
                <a:cubicBezTo>
                  <a:pt x="4042788" y="506148"/>
                  <a:pt x="4050267" y="496842"/>
                  <a:pt x="4060209" y="491319"/>
                </a:cubicBezTo>
                <a:cubicBezTo>
                  <a:pt x="4070917" y="485370"/>
                  <a:pt x="4083135" y="482647"/>
                  <a:pt x="4094328" y="477672"/>
                </a:cubicBezTo>
                <a:cubicBezTo>
                  <a:pt x="4103624" y="473541"/>
                  <a:pt x="4111973" y="467241"/>
                  <a:pt x="4121624" y="464024"/>
                </a:cubicBezTo>
                <a:cubicBezTo>
                  <a:pt x="4139418" y="458092"/>
                  <a:pt x="4176215" y="450376"/>
                  <a:pt x="4176215" y="450376"/>
                </a:cubicBezTo>
                <a:cubicBezTo>
                  <a:pt x="4262651" y="452651"/>
                  <a:pt x="4349154" y="453087"/>
                  <a:pt x="4435522" y="457200"/>
                </a:cubicBezTo>
                <a:cubicBezTo>
                  <a:pt x="4450420" y="457909"/>
                  <a:pt x="4494346" y="475789"/>
                  <a:pt x="4503761" y="477672"/>
                </a:cubicBezTo>
                <a:lnTo>
                  <a:pt x="4537880" y="484495"/>
                </a:lnTo>
                <a:cubicBezTo>
                  <a:pt x="4561934" y="496522"/>
                  <a:pt x="4576383" y="507091"/>
                  <a:pt x="4606119" y="504967"/>
                </a:cubicBezTo>
                <a:cubicBezTo>
                  <a:pt x="4624828" y="503631"/>
                  <a:pt x="4642513" y="495868"/>
                  <a:pt x="4660710" y="491319"/>
                </a:cubicBezTo>
                <a:cubicBezTo>
                  <a:pt x="4700506" y="464790"/>
                  <a:pt x="4662587" y="493349"/>
                  <a:pt x="4701653" y="450376"/>
                </a:cubicBezTo>
                <a:cubicBezTo>
                  <a:pt x="4716800" y="433714"/>
                  <a:pt x="4749421" y="402609"/>
                  <a:pt x="4749421" y="402609"/>
                </a:cubicBezTo>
                <a:cubicBezTo>
                  <a:pt x="4751695" y="395785"/>
                  <a:pt x="4751751" y="387754"/>
                  <a:pt x="4756244" y="382137"/>
                </a:cubicBezTo>
                <a:cubicBezTo>
                  <a:pt x="4761367" y="375733"/>
                  <a:pt x="4770416" y="373740"/>
                  <a:pt x="4776716" y="368490"/>
                </a:cubicBezTo>
                <a:cubicBezTo>
                  <a:pt x="4817057" y="334873"/>
                  <a:pt x="4774002" y="357293"/>
                  <a:pt x="4831307" y="334370"/>
                </a:cubicBezTo>
                <a:cubicBezTo>
                  <a:pt x="4840406" y="325272"/>
                  <a:pt x="4850229" y="316845"/>
                  <a:pt x="4858603" y="307075"/>
                </a:cubicBezTo>
                <a:cubicBezTo>
                  <a:pt x="4863940" y="300848"/>
                  <a:pt x="4865846" y="291726"/>
                  <a:pt x="4872250" y="286603"/>
                </a:cubicBezTo>
                <a:cubicBezTo>
                  <a:pt x="4877867" y="282109"/>
                  <a:pt x="4885898" y="282054"/>
                  <a:pt x="4892722" y="279779"/>
                </a:cubicBezTo>
                <a:cubicBezTo>
                  <a:pt x="4915059" y="190436"/>
                  <a:pt x="4879360" y="313330"/>
                  <a:pt x="4920018" y="232012"/>
                </a:cubicBezTo>
                <a:cubicBezTo>
                  <a:pt x="4925205" y="221638"/>
                  <a:pt x="4923173" y="208895"/>
                  <a:pt x="4926841" y="197892"/>
                </a:cubicBezTo>
                <a:cubicBezTo>
                  <a:pt x="4930058" y="188242"/>
                  <a:pt x="4936482" y="179947"/>
                  <a:pt x="4940489" y="170597"/>
                </a:cubicBezTo>
                <a:cubicBezTo>
                  <a:pt x="4943323" y="163985"/>
                  <a:pt x="4943869" y="156440"/>
                  <a:pt x="4947313" y="150125"/>
                </a:cubicBezTo>
                <a:cubicBezTo>
                  <a:pt x="4957588" y="131286"/>
                  <a:pt x="4969911" y="113638"/>
                  <a:pt x="4981432" y="95534"/>
                </a:cubicBezTo>
                <a:cubicBezTo>
                  <a:pt x="4985835" y="88615"/>
                  <a:pt x="4995080" y="75063"/>
                  <a:pt x="4995080" y="75063"/>
                </a:cubicBezTo>
                <a:cubicBezTo>
                  <a:pt x="4997355" y="68239"/>
                  <a:pt x="5000011" y="61531"/>
                  <a:pt x="5001904" y="54591"/>
                </a:cubicBezTo>
                <a:cubicBezTo>
                  <a:pt x="5006839" y="36495"/>
                  <a:pt x="5015552" y="0"/>
                  <a:pt x="5015552" y="0"/>
                </a:cubicBezTo>
                <a:cubicBezTo>
                  <a:pt x="5078753" y="12641"/>
                  <a:pt x="5022810" y="-3651"/>
                  <a:pt x="5076967" y="27295"/>
                </a:cubicBezTo>
                <a:cubicBezTo>
                  <a:pt x="5083212" y="30864"/>
                  <a:pt x="5090522" y="32143"/>
                  <a:pt x="5097438" y="34119"/>
                </a:cubicBezTo>
                <a:cubicBezTo>
                  <a:pt x="5157426" y="51259"/>
                  <a:pt x="5096115" y="31403"/>
                  <a:pt x="5145206" y="47767"/>
                </a:cubicBezTo>
                <a:lnTo>
                  <a:pt x="5186149" y="75063"/>
                </a:lnTo>
                <a:cubicBezTo>
                  <a:pt x="5192973" y="79612"/>
                  <a:pt x="5198841" y="86116"/>
                  <a:pt x="5206621" y="88710"/>
                </a:cubicBezTo>
                <a:lnTo>
                  <a:pt x="5227092" y="95534"/>
                </a:lnTo>
                <a:cubicBezTo>
                  <a:pt x="5236191" y="102358"/>
                  <a:pt x="5244743" y="109978"/>
                  <a:pt x="5254388" y="116006"/>
                </a:cubicBezTo>
                <a:cubicBezTo>
                  <a:pt x="5269712" y="125584"/>
                  <a:pt x="5285047" y="131590"/>
                  <a:pt x="5302155" y="136478"/>
                </a:cubicBezTo>
                <a:cubicBezTo>
                  <a:pt x="5311172" y="139054"/>
                  <a:pt x="5320352" y="141027"/>
                  <a:pt x="5329450" y="143301"/>
                </a:cubicBezTo>
                <a:cubicBezTo>
                  <a:pt x="5380848" y="177566"/>
                  <a:pt x="5315524" y="137332"/>
                  <a:pt x="5377218" y="163773"/>
                </a:cubicBezTo>
                <a:cubicBezTo>
                  <a:pt x="5384756" y="167004"/>
                  <a:pt x="5390195" y="174090"/>
                  <a:pt x="5397689" y="177421"/>
                </a:cubicBezTo>
                <a:cubicBezTo>
                  <a:pt x="5410835" y="183264"/>
                  <a:pt x="5438632" y="191069"/>
                  <a:pt x="5438632" y="191069"/>
                </a:cubicBezTo>
                <a:cubicBezTo>
                  <a:pt x="5481850" y="188794"/>
                  <a:pt x="5525171" y="187994"/>
                  <a:pt x="5568286" y="184245"/>
                </a:cubicBezTo>
                <a:cubicBezTo>
                  <a:pt x="5577629" y="183433"/>
                  <a:pt x="5595582" y="177421"/>
                  <a:pt x="5595582" y="177421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97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22" grpId="0"/>
      <p:bldP spid="3" grpId="0" animBg="1"/>
      <p:bldP spid="2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PROPOSTA DE ALARGAMENTO DA “PLATAFORMA CONTINENTAL” DE PORTUGAL (apresentada à ONU em 2009).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PT" u="sng" dirty="0">
                <a:latin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https://www.publico.pt</a:t>
            </a:r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 – 2014-04-02.</a:t>
            </a:r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3534A060-9103-4DBE-B0E1-C011B3B9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B6B5A74-51E7-4C42-9B60-605EEF101A27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185448-FFD4-4C62-9C5A-E610D123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08" y="0"/>
            <a:ext cx="9377783" cy="61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21D6477-7782-4AE5-BC21-1F1C0C712408}"/>
              </a:ext>
            </a:extLst>
          </p:cNvPr>
          <p:cNvSpPr txBox="1"/>
          <p:nvPr/>
        </p:nvSpPr>
        <p:spPr>
          <a:xfrm>
            <a:off x="103966" y="1203130"/>
            <a:ext cx="100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Área atual da ZEE (Zona Económica Exclusiva)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94D6A2-6A76-4B94-ABBF-427D62DCE3FD}"/>
              </a:ext>
            </a:extLst>
          </p:cNvPr>
          <p:cNvSpPr txBox="1"/>
          <p:nvPr/>
        </p:nvSpPr>
        <p:spPr>
          <a:xfrm>
            <a:off x="36627" y="2872110"/>
            <a:ext cx="11386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2060"/>
                </a:solidFill>
              </a:rPr>
              <a:t>Área da Proposta de Alargamento da Plataforma Continental”</a:t>
            </a:r>
          </a:p>
          <a:p>
            <a:pPr algn="ctr"/>
            <a:r>
              <a:rPr lang="pt-PT" sz="1200" b="1" dirty="0">
                <a:solidFill>
                  <a:srgbClr val="002060"/>
                </a:solidFill>
              </a:rPr>
              <a:t>(entendida num sentido administrativo, económico e científico, mas não na definição geológica)</a:t>
            </a:r>
          </a:p>
        </p:txBody>
      </p:sp>
      <p:cxnSp>
        <p:nvCxnSpPr>
          <p:cNvPr id="3" name="Conexão reta unidirecional 2">
            <a:extLst>
              <a:ext uri="{FF2B5EF4-FFF2-40B4-BE49-F238E27FC236}">
                <a16:creationId xmlns:a16="http://schemas.microsoft.com/office/drawing/2014/main" id="{72ABC4E0-F6DE-4A35-92AF-55898124E426}"/>
              </a:ext>
            </a:extLst>
          </p:cNvPr>
          <p:cNvCxnSpPr>
            <a:cxnSpLocks/>
          </p:cNvCxnSpPr>
          <p:nvPr/>
        </p:nvCxnSpPr>
        <p:spPr>
          <a:xfrm>
            <a:off x="1407108" y="1561514"/>
            <a:ext cx="7328929" cy="731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BBFA5C5C-E32E-4D19-9EFB-8A71F398DFAD}"/>
              </a:ext>
            </a:extLst>
          </p:cNvPr>
          <p:cNvCxnSpPr>
            <a:cxnSpLocks/>
          </p:cNvCxnSpPr>
          <p:nvPr/>
        </p:nvCxnSpPr>
        <p:spPr>
          <a:xfrm>
            <a:off x="1407107" y="1668367"/>
            <a:ext cx="5429791" cy="2450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2AFF1155-E10F-4E65-900D-E3F7BCFD7432}"/>
              </a:ext>
            </a:extLst>
          </p:cNvPr>
          <p:cNvCxnSpPr>
            <a:cxnSpLocks/>
          </p:cNvCxnSpPr>
          <p:nvPr/>
        </p:nvCxnSpPr>
        <p:spPr>
          <a:xfrm>
            <a:off x="1407107" y="1611069"/>
            <a:ext cx="1729988" cy="4089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93A56D24-1ACF-4B31-BDB0-0E7D351A5B71}"/>
              </a:ext>
            </a:extLst>
          </p:cNvPr>
          <p:cNvCxnSpPr>
            <a:cxnSpLocks/>
          </p:cNvCxnSpPr>
          <p:nvPr/>
        </p:nvCxnSpPr>
        <p:spPr>
          <a:xfrm flipV="1">
            <a:off x="1362558" y="4405649"/>
            <a:ext cx="881407" cy="1994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0ADA879B-B1CC-4F15-9C1A-87AFF48E1EE1}"/>
              </a:ext>
            </a:extLst>
          </p:cNvPr>
          <p:cNvCxnSpPr>
            <a:cxnSpLocks/>
          </p:cNvCxnSpPr>
          <p:nvPr/>
        </p:nvCxnSpPr>
        <p:spPr>
          <a:xfrm flipV="1">
            <a:off x="1378971" y="663501"/>
            <a:ext cx="4951491" cy="38841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F830C414-3163-40E1-BC69-9E605406AA73}"/>
              </a:ext>
            </a:extLst>
          </p:cNvPr>
          <p:cNvCxnSpPr>
            <a:cxnSpLocks/>
          </p:cNvCxnSpPr>
          <p:nvPr/>
        </p:nvCxnSpPr>
        <p:spPr>
          <a:xfrm flipV="1">
            <a:off x="1387452" y="4649435"/>
            <a:ext cx="5048776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BBF021A-67B3-456D-962D-F8404E575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EEA8E9B-BAE5-4AAC-AA15-6AC1EEF2E12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72C639-24F8-4663-AA8B-79DD6F1175DC}"/>
              </a:ext>
            </a:extLst>
          </p:cNvPr>
          <p:cNvSpPr txBox="1"/>
          <p:nvPr/>
        </p:nvSpPr>
        <p:spPr>
          <a:xfrm>
            <a:off x="2108578" y="280073"/>
            <a:ext cx="5359022" cy="55861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COMO É QUE É PORTUGAL?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Quantas partes constituem Portugal?</a:t>
            </a:r>
            <a:endParaRPr lang="pt-PT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O que significa NUTS?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O que significa NUTS I?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O que significa NUTS II?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O que significa NUTS III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sz="1700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pt-PT" sz="17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sz="1700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1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BBF021A-67B3-456D-962D-F8404E575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EEA8E9B-BAE5-4AAC-AA15-6AC1EEF2E12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72C639-24F8-4663-AA8B-79DD6F1175DC}"/>
              </a:ext>
            </a:extLst>
          </p:cNvPr>
          <p:cNvSpPr txBox="1"/>
          <p:nvPr/>
        </p:nvSpPr>
        <p:spPr>
          <a:xfrm>
            <a:off x="2108578" y="280073"/>
            <a:ext cx="5359022" cy="55861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COMO É QUE É PORTUGAL?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Quantas partes constituem Portugal?</a:t>
            </a:r>
            <a:endParaRPr lang="pt-PT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Três: Portugal continental, Região Autónoma dos Açores e Região Autónoma da Madeira.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O que significa NUTS?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Nomenclatura de Unidades Territoriais (divisão inicialmente para fins es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tatísticos que tem servido para outros fins</a:t>
            </a:r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).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O que significa NUTS I?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Corresponde às três partes de Portugal.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O que significa NUTS II?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Corresponde a sete divisões (regiões) de Portugal: Norte, Centro, Lisboa, Alentejo, Algarve, Açores e Madeira.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O que significa NUTS III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sz="1700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Corresponde à subdivisão das regiões, agrupadas em concelhos, sendo Lisboa, Algarve, Açores e Madeira em simultâneo NUTS II e III (são 25).</a:t>
            </a:r>
            <a:endParaRPr lang="pt-PT" sz="1700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BBF021A-67B3-456D-962D-F8404E575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EEA8E9B-BAE5-4AAC-AA15-6AC1EEF2E12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72C639-24F8-4663-AA8B-79DD6F1175DC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COMO É QUE É PORTUGAL?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O que é que são as províncias?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. </a:t>
            </a:r>
            <a:r>
              <a:rPr lang="pt-PT" b="1" dirty="0">
                <a:latin typeface="Comic Sans MS" panose="030F0702030302020204" pitchFamily="66" charset="0"/>
              </a:rPr>
              <a:t>O que é que são os distritos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O que é que são as Regiões Autónomas?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O que é que são os concelhos?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5. O que é que são as freguesias?</a:t>
            </a:r>
          </a:p>
          <a:p>
            <a:pPr algn="ctr"/>
            <a:endParaRPr lang="pt-PT" sz="1700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endParaRPr lang="pt-PT" sz="1700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3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3E606A17-EA41-49DB-AEB8-BAC8C2AF5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C94BF38-381F-4DAB-BD34-D0B8D2ECB083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5A6A33-4E22-4605-A354-56D54FD8D61F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COMO É QUE É PORTUGAL?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O que é que são as províncias?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Antiga unidade administrativa desaparecida em 1959, que teve pouca aplicação prática.</a:t>
            </a:r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. </a:t>
            </a:r>
            <a:r>
              <a:rPr lang="pt-PT" b="1" dirty="0">
                <a:latin typeface="Comic Sans MS" panose="030F0702030302020204" pitchFamily="66" charset="0"/>
              </a:rPr>
              <a:t>O que é que são os distritos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Unidade administrativa criada no século XIX, com 18 distritos no continente. Agregam concelhos à volta de uma cidade-referência.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O que é que são as Regiões Autónomas?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Unidade administrativa criada em 1976 nas duas regiões insulares, dotadas de governo, parlamento e bandeira regional (autonomia).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O que é que são os concelhos?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A mais antiga unidade administrativa do país está dotada de vários poderes (municípios).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5. O que é que são as freguesias?</a:t>
            </a:r>
          </a:p>
          <a:p>
            <a:pPr algn="ctr"/>
            <a:r>
              <a:rPr lang="pt-PT" sz="1700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A mais pequena unidade administrativa, é a que se encontra mais próxima do cidadão.</a:t>
            </a:r>
          </a:p>
        </p:txBody>
      </p:sp>
    </p:spTree>
    <p:extLst>
      <p:ext uri="{BB962C8B-B14F-4D97-AF65-F5344CB8AC3E}">
        <p14:creationId xmlns:p14="http://schemas.microsoft.com/office/powerpoint/2010/main" val="21014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OS 18 DISTRITOS NO CONTINENTE (utilizados na Segurança Social, Proteção Civil, Círculos Eleitorais…).</a:t>
            </a:r>
          </a:p>
          <a:p>
            <a:pPr algn="ctr"/>
            <a:endParaRPr lang="pt-PT" b="1" dirty="0"/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EA17CD9-2C8E-422A-9514-1EB184982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25447A-FF76-4350-9E7B-BE711EB6F47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A48C43E-7499-4BBB-A4E1-25F03A9D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7" y="-86060"/>
            <a:ext cx="5641906" cy="63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98C66E-8FFC-4FEA-97D4-879FBAA81192}"/>
              </a:ext>
            </a:extLst>
          </p:cNvPr>
          <p:cNvSpPr txBox="1"/>
          <p:nvPr/>
        </p:nvSpPr>
        <p:spPr>
          <a:xfrm>
            <a:off x="3275047" y="2799970"/>
            <a:ext cx="180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REGIÃO AUTÓNOMA DOS AÇORES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16DEE14-134D-4CE2-B981-A7D72A12E11A}"/>
              </a:ext>
            </a:extLst>
          </p:cNvPr>
          <p:cNvSpPr txBox="1"/>
          <p:nvPr/>
        </p:nvSpPr>
        <p:spPr>
          <a:xfrm>
            <a:off x="3275042" y="4379392"/>
            <a:ext cx="180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REGIÃO AUTÓNOMA DA MADEIRA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91A9677-28AE-4F47-B24C-264129146E7C}"/>
              </a:ext>
            </a:extLst>
          </p:cNvPr>
          <p:cNvSpPr txBox="1"/>
          <p:nvPr/>
        </p:nvSpPr>
        <p:spPr>
          <a:xfrm>
            <a:off x="6507758" y="621593"/>
            <a:ext cx="825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BRAGA</a:t>
            </a:r>
          </a:p>
          <a:p>
            <a:pPr algn="l"/>
            <a:endParaRPr lang="pt-PT" sz="1000" b="1" dirty="0"/>
          </a:p>
          <a:p>
            <a:pPr algn="l"/>
            <a:r>
              <a:rPr lang="pt-PT" sz="1400" b="1" dirty="0"/>
              <a:t>PORTO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621D7AB-7F75-44A7-A267-B8D10E7D0127}"/>
              </a:ext>
            </a:extLst>
          </p:cNvPr>
          <p:cNvSpPr txBox="1"/>
          <p:nvPr/>
        </p:nvSpPr>
        <p:spPr>
          <a:xfrm>
            <a:off x="6799734" y="4934131"/>
            <a:ext cx="71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    BEJA</a:t>
            </a:r>
          </a:p>
          <a:p>
            <a:pPr algn="l"/>
            <a:endParaRPr lang="pt-PT" sz="1400" b="1" dirty="0"/>
          </a:p>
          <a:p>
            <a:pPr algn="l"/>
            <a:endParaRPr lang="pt-PT" sz="1400" b="1" dirty="0"/>
          </a:p>
          <a:p>
            <a:pPr algn="l"/>
            <a:r>
              <a:rPr lang="pt-PT" sz="1400" b="1" dirty="0"/>
              <a:t>FARO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B4AE9C8-3E6A-4A4C-BB6B-5F3AEF107E88}"/>
              </a:ext>
            </a:extLst>
          </p:cNvPr>
          <p:cNvSpPr txBox="1"/>
          <p:nvPr/>
        </p:nvSpPr>
        <p:spPr>
          <a:xfrm>
            <a:off x="6841426" y="3399485"/>
            <a:ext cx="1152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PORTALEGRE</a:t>
            </a:r>
          </a:p>
          <a:p>
            <a:pPr algn="l"/>
            <a:endParaRPr lang="pt-PT" sz="1400" b="1" dirty="0"/>
          </a:p>
          <a:p>
            <a:pPr algn="l"/>
            <a:endParaRPr lang="pt-PT" sz="1400" b="1" dirty="0"/>
          </a:p>
          <a:p>
            <a:pPr algn="l"/>
            <a:r>
              <a:rPr lang="pt-PT" sz="1400" b="1" dirty="0"/>
              <a:t>   ÉVORA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3FB6276-417F-48DE-8456-BFF99C1BC364}"/>
              </a:ext>
            </a:extLst>
          </p:cNvPr>
          <p:cNvSpPr txBox="1"/>
          <p:nvPr/>
        </p:nvSpPr>
        <p:spPr>
          <a:xfrm>
            <a:off x="7760847" y="593315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BRAGANÇA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734CEC-AD8E-4C23-B6D1-29ACF7898C37}"/>
              </a:ext>
            </a:extLst>
          </p:cNvPr>
          <p:cNvSpPr txBox="1"/>
          <p:nvPr/>
        </p:nvSpPr>
        <p:spPr>
          <a:xfrm>
            <a:off x="9165938" y="3015413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>
                <a:solidFill>
                  <a:schemeClr val="bg1">
                    <a:lumMod val="65000"/>
                  </a:schemeClr>
                </a:solidFill>
              </a:rPr>
              <a:t>ESPANHA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6B0411A-CE46-48BA-A999-1FF5C985B1D3}"/>
              </a:ext>
            </a:extLst>
          </p:cNvPr>
          <p:cNvSpPr txBox="1"/>
          <p:nvPr/>
        </p:nvSpPr>
        <p:spPr>
          <a:xfrm>
            <a:off x="7220752" y="468213"/>
            <a:ext cx="65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VILA</a:t>
            </a:r>
          </a:p>
          <a:p>
            <a:pPr algn="l"/>
            <a:r>
              <a:rPr lang="pt-PT" sz="1400" b="1" dirty="0"/>
              <a:t>REAL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312E7B4-E8AC-464A-BE2F-0A90BE00E21B}"/>
              </a:ext>
            </a:extLst>
          </p:cNvPr>
          <p:cNvSpPr txBox="1"/>
          <p:nvPr/>
        </p:nvSpPr>
        <p:spPr>
          <a:xfrm>
            <a:off x="6249129" y="4339326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SETÚBAL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CFF8C15-F48C-4B8A-9912-2EC8D420A779}"/>
              </a:ext>
            </a:extLst>
          </p:cNvPr>
          <p:cNvSpPr txBox="1"/>
          <p:nvPr/>
        </p:nvSpPr>
        <p:spPr>
          <a:xfrm>
            <a:off x="5792330" y="3427668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LISBOA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BDBE1D7-1E27-4B2D-8682-DA17FFA104AD}"/>
              </a:ext>
            </a:extLst>
          </p:cNvPr>
          <p:cNvSpPr txBox="1"/>
          <p:nvPr/>
        </p:nvSpPr>
        <p:spPr>
          <a:xfrm>
            <a:off x="6243614" y="2506285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LEIRIA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D02FA5B-9591-4692-B380-FD8E7E6919A6}"/>
              </a:ext>
            </a:extLst>
          </p:cNvPr>
          <p:cNvSpPr txBox="1"/>
          <p:nvPr/>
        </p:nvSpPr>
        <p:spPr>
          <a:xfrm>
            <a:off x="7438081" y="1521570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GUARDA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89BB0A6-4A51-45A9-A5D6-E948B7F16730}"/>
              </a:ext>
            </a:extLst>
          </p:cNvPr>
          <p:cNvSpPr txBox="1"/>
          <p:nvPr/>
        </p:nvSpPr>
        <p:spPr>
          <a:xfrm>
            <a:off x="6898391" y="1524526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VISEU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71B5577-C950-4BD5-9C4D-462FAD386F3A}"/>
              </a:ext>
            </a:extLst>
          </p:cNvPr>
          <p:cNvSpPr txBox="1"/>
          <p:nvPr/>
        </p:nvSpPr>
        <p:spPr>
          <a:xfrm>
            <a:off x="6221419" y="1745509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AVEIRO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2A20A30-1D82-4383-B561-437FDB87C263}"/>
              </a:ext>
            </a:extLst>
          </p:cNvPr>
          <p:cNvSpPr txBox="1"/>
          <p:nvPr/>
        </p:nvSpPr>
        <p:spPr>
          <a:xfrm>
            <a:off x="6436446" y="2182616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COIMBRA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E3EFDF0-EDB3-4B9C-90DF-3B5C10DBBD51}"/>
              </a:ext>
            </a:extLst>
          </p:cNvPr>
          <p:cNvSpPr txBox="1"/>
          <p:nvPr/>
        </p:nvSpPr>
        <p:spPr>
          <a:xfrm>
            <a:off x="7306742" y="2336505"/>
            <a:ext cx="95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CASTELO  BRANCO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82300D8-1033-489F-AEDE-153F3BF3DC0D}"/>
              </a:ext>
            </a:extLst>
          </p:cNvPr>
          <p:cNvSpPr txBox="1"/>
          <p:nvPr/>
        </p:nvSpPr>
        <p:spPr>
          <a:xfrm>
            <a:off x="6194502" y="3145775"/>
            <a:ext cx="111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400" b="1" dirty="0"/>
              <a:t>SANTARÉM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F054C848-2E2E-486F-8D5A-56E6F7943EE2}"/>
              </a:ext>
            </a:extLst>
          </p:cNvPr>
          <p:cNvSpPr/>
          <p:nvPr/>
        </p:nvSpPr>
        <p:spPr>
          <a:xfrm>
            <a:off x="6373091" y="-13855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03706F10-A57E-4289-A195-8E5A20147661}"/>
              </a:ext>
            </a:extLst>
          </p:cNvPr>
          <p:cNvSpPr/>
          <p:nvPr/>
        </p:nvSpPr>
        <p:spPr>
          <a:xfrm>
            <a:off x="7675418" y="5777345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C40AD88-B18E-42A6-AD36-2744BBA06E1D}"/>
              </a:ext>
            </a:extLst>
          </p:cNvPr>
          <p:cNvSpPr txBox="1"/>
          <p:nvPr/>
        </p:nvSpPr>
        <p:spPr>
          <a:xfrm>
            <a:off x="1448045" y="3543216"/>
            <a:ext cx="117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>
                <a:solidFill>
                  <a:srgbClr val="00B0F0"/>
                </a:solidFill>
              </a:rPr>
              <a:t>OCEANO ATLÂNTICO</a:t>
            </a:r>
          </a:p>
        </p:txBody>
      </p:sp>
      <p:pic>
        <p:nvPicPr>
          <p:cNvPr id="4102" name="Picture 6" descr="Orientação seta cheia Ícone grátis">
            <a:extLst>
              <a:ext uri="{FF2B5EF4-FFF2-40B4-BE49-F238E27FC236}">
                <a16:creationId xmlns:a16="http://schemas.microsoft.com/office/drawing/2014/main" id="{B634566F-958F-446F-9EF5-DBAAC0A2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626">
            <a:off x="1645126" y="908985"/>
            <a:ext cx="781594" cy="7815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CCC2C188-CFD7-4D02-AA08-4CF201A0E3EF}"/>
              </a:ext>
            </a:extLst>
          </p:cNvPr>
          <p:cNvSpPr txBox="1"/>
          <p:nvPr/>
        </p:nvSpPr>
        <p:spPr>
          <a:xfrm>
            <a:off x="6159651" y="60146"/>
            <a:ext cx="96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VIANA DO</a:t>
            </a:r>
          </a:p>
          <a:p>
            <a:pPr algn="ctr"/>
            <a:r>
              <a:rPr lang="pt-PT" sz="1400" b="1" dirty="0"/>
              <a:t>CASTELO</a:t>
            </a:r>
          </a:p>
        </p:txBody>
      </p:sp>
    </p:spTree>
    <p:extLst>
      <p:ext uri="{BB962C8B-B14F-4D97-AF65-F5344CB8AC3E}">
        <p14:creationId xmlns:p14="http://schemas.microsoft.com/office/powerpoint/2010/main" val="80084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ORGANIZAÇÃO DAS NUTS I, II E III (Nomenclaturas de Unidade Territorial).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Fonte: https://www.pordata.pt/O+que+sao+NUTS</a:t>
            </a:r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BBF021A-67B3-456D-962D-F8404E575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EEA8E9B-BAE5-4AAC-AA15-6AC1EEF2E12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CBD183-B630-4FE0-A307-82C8A319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" y="1122947"/>
            <a:ext cx="12163905" cy="48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BAE383F-27B3-4F0C-8E8C-44DF0B8F502A}"/>
              </a:ext>
            </a:extLst>
          </p:cNvPr>
          <p:cNvSpPr/>
          <p:nvPr/>
        </p:nvSpPr>
        <p:spPr>
          <a:xfrm>
            <a:off x="7279500" y="5582735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80BDD18-D4FF-4CF4-91AA-128184C2C7F1}"/>
              </a:ext>
            </a:extLst>
          </p:cNvPr>
          <p:cNvSpPr/>
          <p:nvPr/>
        </p:nvSpPr>
        <p:spPr>
          <a:xfrm>
            <a:off x="3119460" y="551091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418262C9-A2DC-4B54-BD7A-B4E51DF4734E}"/>
              </a:ext>
            </a:extLst>
          </p:cNvPr>
          <p:cNvSpPr/>
          <p:nvPr/>
        </p:nvSpPr>
        <p:spPr>
          <a:xfrm>
            <a:off x="11365105" y="556880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D15B988-17F3-4A22-BF44-0A531A914C35}"/>
              </a:ext>
            </a:extLst>
          </p:cNvPr>
          <p:cNvSpPr/>
          <p:nvPr/>
        </p:nvSpPr>
        <p:spPr>
          <a:xfrm>
            <a:off x="2089849" y="1027153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3E8A22D-BA85-4A02-8775-124E97598822}"/>
              </a:ext>
            </a:extLst>
          </p:cNvPr>
          <p:cNvSpPr/>
          <p:nvPr/>
        </p:nvSpPr>
        <p:spPr>
          <a:xfrm>
            <a:off x="6248480" y="1032688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07BA639-9A1B-42CB-925F-6E82BF6D165A}"/>
              </a:ext>
            </a:extLst>
          </p:cNvPr>
          <p:cNvSpPr/>
          <p:nvPr/>
        </p:nvSpPr>
        <p:spPr>
          <a:xfrm>
            <a:off x="10351535" y="1077007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539A925-4505-4802-ABE5-0AA57A42F8FD}"/>
              </a:ext>
            </a:extLst>
          </p:cNvPr>
          <p:cNvSpPr/>
          <p:nvPr/>
        </p:nvSpPr>
        <p:spPr>
          <a:xfrm>
            <a:off x="4106778" y="1027153"/>
            <a:ext cx="4098108" cy="514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7BC514D-97D6-4D51-891F-D06BC8C8439A}"/>
              </a:ext>
            </a:extLst>
          </p:cNvPr>
          <p:cNvSpPr/>
          <p:nvPr/>
        </p:nvSpPr>
        <p:spPr>
          <a:xfrm>
            <a:off x="56146" y="1019133"/>
            <a:ext cx="4098108" cy="514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6" descr="Orientação seta cheia Ícone grátis">
            <a:extLst>
              <a:ext uri="{FF2B5EF4-FFF2-40B4-BE49-F238E27FC236}">
                <a16:creationId xmlns:a16="http://schemas.microsoft.com/office/drawing/2014/main" id="{03BD89A7-C9EE-4410-84CB-C4AF3837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626">
            <a:off x="9661360" y="1465491"/>
            <a:ext cx="396742" cy="396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125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ORGANIZAÇÃO DAS NUTS I, II E III (Nomenclaturas de Unidade Territorial).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Fonte: https://www.pordata.pt/O+que+sao+NUTS</a:t>
            </a:r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BBF021A-67B3-456D-962D-F8404E575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EEA8E9B-BAE5-4AAC-AA15-6AC1EEF2E12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CBD183-B630-4FE0-A307-82C8A319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" y="1122947"/>
            <a:ext cx="12163905" cy="48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BAE383F-27B3-4F0C-8E8C-44DF0B8F502A}"/>
              </a:ext>
            </a:extLst>
          </p:cNvPr>
          <p:cNvSpPr/>
          <p:nvPr/>
        </p:nvSpPr>
        <p:spPr>
          <a:xfrm>
            <a:off x="7279500" y="5582735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80BDD18-D4FF-4CF4-91AA-128184C2C7F1}"/>
              </a:ext>
            </a:extLst>
          </p:cNvPr>
          <p:cNvSpPr/>
          <p:nvPr/>
        </p:nvSpPr>
        <p:spPr>
          <a:xfrm>
            <a:off x="3119460" y="551091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418262C9-A2DC-4B54-BD7A-B4E51DF4734E}"/>
              </a:ext>
            </a:extLst>
          </p:cNvPr>
          <p:cNvSpPr/>
          <p:nvPr/>
        </p:nvSpPr>
        <p:spPr>
          <a:xfrm>
            <a:off x="11365105" y="556880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D15B988-17F3-4A22-BF44-0A531A914C35}"/>
              </a:ext>
            </a:extLst>
          </p:cNvPr>
          <p:cNvSpPr/>
          <p:nvPr/>
        </p:nvSpPr>
        <p:spPr>
          <a:xfrm>
            <a:off x="2089849" y="1027153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3E8A22D-BA85-4A02-8775-124E97598822}"/>
              </a:ext>
            </a:extLst>
          </p:cNvPr>
          <p:cNvSpPr/>
          <p:nvPr/>
        </p:nvSpPr>
        <p:spPr>
          <a:xfrm>
            <a:off x="6248480" y="1032688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07BA639-9A1B-42CB-925F-6E82BF6D165A}"/>
              </a:ext>
            </a:extLst>
          </p:cNvPr>
          <p:cNvSpPr/>
          <p:nvPr/>
        </p:nvSpPr>
        <p:spPr>
          <a:xfrm>
            <a:off x="10351535" y="1077007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539A925-4505-4802-ABE5-0AA57A42F8FD}"/>
              </a:ext>
            </a:extLst>
          </p:cNvPr>
          <p:cNvSpPr/>
          <p:nvPr/>
        </p:nvSpPr>
        <p:spPr>
          <a:xfrm>
            <a:off x="8069177" y="1027153"/>
            <a:ext cx="4098108" cy="514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7BC514D-97D6-4D51-891F-D06BC8C8439A}"/>
              </a:ext>
            </a:extLst>
          </p:cNvPr>
          <p:cNvSpPr/>
          <p:nvPr/>
        </p:nvSpPr>
        <p:spPr>
          <a:xfrm>
            <a:off x="24062" y="1019133"/>
            <a:ext cx="4098108" cy="514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6" descr="Orientação seta cheia Ícone grátis">
            <a:extLst>
              <a:ext uri="{FF2B5EF4-FFF2-40B4-BE49-F238E27FC236}">
                <a16:creationId xmlns:a16="http://schemas.microsoft.com/office/drawing/2014/main" id="{65E19658-23E5-4837-A1CA-ED7CE735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626">
            <a:off x="5666877" y="1465491"/>
            <a:ext cx="396742" cy="396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2432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ORGANIZAÇÃO DAS NUTS I, II E III (Nomenclaturas de Unidade Territorial).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Fonte: https://www.pordata.pt/O+que+sao+NUTS</a:t>
            </a:r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BBF021A-67B3-456D-962D-F8404E575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EEA8E9B-BAE5-4AAC-AA15-6AC1EEF2E12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CBD183-B630-4FE0-A307-82C8A319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" y="1122947"/>
            <a:ext cx="12163905" cy="48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BAE383F-27B3-4F0C-8E8C-44DF0B8F502A}"/>
              </a:ext>
            </a:extLst>
          </p:cNvPr>
          <p:cNvSpPr/>
          <p:nvPr/>
        </p:nvSpPr>
        <p:spPr>
          <a:xfrm>
            <a:off x="7279500" y="5582735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80BDD18-D4FF-4CF4-91AA-128184C2C7F1}"/>
              </a:ext>
            </a:extLst>
          </p:cNvPr>
          <p:cNvSpPr/>
          <p:nvPr/>
        </p:nvSpPr>
        <p:spPr>
          <a:xfrm>
            <a:off x="3119460" y="551091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418262C9-A2DC-4B54-BD7A-B4E51DF4734E}"/>
              </a:ext>
            </a:extLst>
          </p:cNvPr>
          <p:cNvSpPr/>
          <p:nvPr/>
        </p:nvSpPr>
        <p:spPr>
          <a:xfrm>
            <a:off x="11365105" y="556880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D15B988-17F3-4A22-BF44-0A531A914C35}"/>
              </a:ext>
            </a:extLst>
          </p:cNvPr>
          <p:cNvSpPr/>
          <p:nvPr/>
        </p:nvSpPr>
        <p:spPr>
          <a:xfrm>
            <a:off x="2089849" y="1027153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3E8A22D-BA85-4A02-8775-124E97598822}"/>
              </a:ext>
            </a:extLst>
          </p:cNvPr>
          <p:cNvSpPr/>
          <p:nvPr/>
        </p:nvSpPr>
        <p:spPr>
          <a:xfrm>
            <a:off x="6248480" y="1032688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07BA639-9A1B-42CB-925F-6E82BF6D165A}"/>
              </a:ext>
            </a:extLst>
          </p:cNvPr>
          <p:cNvSpPr/>
          <p:nvPr/>
        </p:nvSpPr>
        <p:spPr>
          <a:xfrm>
            <a:off x="10351535" y="1077007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539A925-4505-4802-ABE5-0AA57A42F8FD}"/>
              </a:ext>
            </a:extLst>
          </p:cNvPr>
          <p:cNvSpPr/>
          <p:nvPr/>
        </p:nvSpPr>
        <p:spPr>
          <a:xfrm>
            <a:off x="8069176" y="1027153"/>
            <a:ext cx="4098108" cy="514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7BC514D-97D6-4D51-891F-D06BC8C8439A}"/>
              </a:ext>
            </a:extLst>
          </p:cNvPr>
          <p:cNvSpPr/>
          <p:nvPr/>
        </p:nvSpPr>
        <p:spPr>
          <a:xfrm>
            <a:off x="3954377" y="1019133"/>
            <a:ext cx="4098108" cy="514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6" descr="Orientação seta cheia Ícone grátis">
            <a:extLst>
              <a:ext uri="{FF2B5EF4-FFF2-40B4-BE49-F238E27FC236}">
                <a16:creationId xmlns:a16="http://schemas.microsoft.com/office/drawing/2014/main" id="{76AE760E-5107-4962-8A24-41C9BA64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626">
            <a:off x="1511975" y="1369239"/>
            <a:ext cx="396742" cy="396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9181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C36031F-9A66-46A8-9565-DCB8C36B8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5" y="1000569"/>
            <a:ext cx="4229690" cy="4143953"/>
          </a:xfrm>
          <a:prstGeom prst="rect">
            <a:avLst/>
          </a:prstGeom>
        </p:spPr>
      </p:pic>
      <p:sp>
        <p:nvSpPr>
          <p:cNvPr id="21" name="Lua 20">
            <a:extLst>
              <a:ext uri="{FF2B5EF4-FFF2-40B4-BE49-F238E27FC236}">
                <a16:creationId xmlns:a16="http://schemas.microsoft.com/office/drawing/2014/main" id="{DD2AE66A-88BB-44BC-9BF7-CF0BC34226A8}"/>
              </a:ext>
            </a:extLst>
          </p:cNvPr>
          <p:cNvSpPr/>
          <p:nvPr/>
        </p:nvSpPr>
        <p:spPr>
          <a:xfrm rot="2468924">
            <a:off x="3364358" y="167356"/>
            <a:ext cx="2121798" cy="3649085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Lua 22">
            <a:extLst>
              <a:ext uri="{FF2B5EF4-FFF2-40B4-BE49-F238E27FC236}">
                <a16:creationId xmlns:a16="http://schemas.microsoft.com/office/drawing/2014/main" id="{5B2CC157-12E0-473D-8FE2-28451E1E1CF1}"/>
              </a:ext>
            </a:extLst>
          </p:cNvPr>
          <p:cNvSpPr/>
          <p:nvPr/>
        </p:nvSpPr>
        <p:spPr>
          <a:xfrm rot="19015396">
            <a:off x="3582786" y="2542869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Lua 24">
            <a:extLst>
              <a:ext uri="{FF2B5EF4-FFF2-40B4-BE49-F238E27FC236}">
                <a16:creationId xmlns:a16="http://schemas.microsoft.com/office/drawing/2014/main" id="{88668F01-017D-42BD-90F4-C17EC6787562}"/>
              </a:ext>
            </a:extLst>
          </p:cNvPr>
          <p:cNvSpPr/>
          <p:nvPr/>
        </p:nvSpPr>
        <p:spPr>
          <a:xfrm rot="7979416">
            <a:off x="6608289" y="-19677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Lua 26">
            <a:extLst>
              <a:ext uri="{FF2B5EF4-FFF2-40B4-BE49-F238E27FC236}">
                <a16:creationId xmlns:a16="http://schemas.microsoft.com/office/drawing/2014/main" id="{ABE421AD-15FE-4DDA-BE8A-4A5A25150D44}"/>
              </a:ext>
            </a:extLst>
          </p:cNvPr>
          <p:cNvSpPr/>
          <p:nvPr/>
        </p:nvSpPr>
        <p:spPr>
          <a:xfrm rot="13007108">
            <a:off x="6708694" y="2356350"/>
            <a:ext cx="2005943" cy="3807459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3" name="Triângulo isósceles 32">
            <a:extLst>
              <a:ext uri="{FF2B5EF4-FFF2-40B4-BE49-F238E27FC236}">
                <a16:creationId xmlns:a16="http://schemas.microsoft.com/office/drawing/2014/main" id="{EC67C32C-FB19-4323-BD1D-7F7B95DDD5F8}"/>
              </a:ext>
            </a:extLst>
          </p:cNvPr>
          <p:cNvSpPr/>
          <p:nvPr/>
        </p:nvSpPr>
        <p:spPr>
          <a:xfrm rot="12979956" flipH="1">
            <a:off x="8595127" y="3009241"/>
            <a:ext cx="445877" cy="1483591"/>
          </a:xfrm>
          <a:prstGeom prst="triangle">
            <a:avLst>
              <a:gd name="adj" fmla="val 436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9A6A98F-990D-416E-9218-164B8AE45685}"/>
              </a:ext>
            </a:extLst>
          </p:cNvPr>
          <p:cNvSpPr txBox="1"/>
          <p:nvPr/>
        </p:nvSpPr>
        <p:spPr>
          <a:xfrm>
            <a:off x="8549898" y="1917761"/>
            <a:ext cx="3073831" cy="14157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800" b="1" dirty="0"/>
          </a:p>
          <a:p>
            <a:pPr algn="ctr"/>
            <a:r>
              <a:rPr lang="pt-PT" b="1" dirty="0"/>
              <a:t>VAMOS CONHECER</a:t>
            </a:r>
          </a:p>
          <a:p>
            <a:pPr algn="ctr"/>
            <a:endParaRPr lang="pt-PT" sz="800" b="1" dirty="0"/>
          </a:p>
          <a:p>
            <a:pPr algn="ctr"/>
            <a:r>
              <a:rPr lang="pt-PT" b="1" dirty="0"/>
              <a:t>PORTUGAL?</a:t>
            </a:r>
          </a:p>
          <a:p>
            <a:pPr algn="ctr"/>
            <a:endParaRPr lang="pt-PT" sz="800" b="1" dirty="0"/>
          </a:p>
          <a:p>
            <a:pPr algn="ctr"/>
            <a:r>
              <a:rPr lang="pt-PT" b="1" dirty="0"/>
              <a:t>VENHAM COMIGO!!!</a:t>
            </a:r>
          </a:p>
          <a:p>
            <a:pPr algn="ctr"/>
            <a:endParaRPr lang="pt-PT" sz="800" b="1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E9A7F30-9A06-4FF8-B2C0-9FD89586F370}"/>
              </a:ext>
            </a:extLst>
          </p:cNvPr>
          <p:cNvSpPr/>
          <p:nvPr/>
        </p:nvSpPr>
        <p:spPr>
          <a:xfrm>
            <a:off x="3642102" y="681925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AEA33B4-0140-4F5C-8218-4B29DB2CD6DD}"/>
              </a:ext>
            </a:extLst>
          </p:cNvPr>
          <p:cNvSpPr/>
          <p:nvPr/>
        </p:nvSpPr>
        <p:spPr>
          <a:xfrm>
            <a:off x="8019450" y="899237"/>
            <a:ext cx="666427" cy="64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6F4445D-A7A6-49B0-960E-3303372A8D29}"/>
              </a:ext>
            </a:extLst>
          </p:cNvPr>
          <p:cNvSpPr/>
          <p:nvPr/>
        </p:nvSpPr>
        <p:spPr>
          <a:xfrm>
            <a:off x="8908434" y="3288624"/>
            <a:ext cx="46495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113F56-09D9-4435-813A-380EEBB7F6B3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MÓDULO INICIAL: A POSIÇÃO DE PORTUGAL NA EUROPA E NO MUNDO</a:t>
            </a:r>
          </a:p>
          <a:p>
            <a:pPr algn="ctr"/>
            <a:r>
              <a:rPr lang="pt-PT" dirty="0">
                <a:ea typeface="Calibri" panose="020F0502020204030204" pitchFamily="34" charset="0"/>
                <a:cs typeface="Arial" panose="020B0604020202020204" pitchFamily="34" charset="0"/>
              </a:rPr>
              <a:t>- A CONSTITUIÇÃO DO TERRITÓRIO NACIONAL / </a:t>
            </a:r>
            <a:r>
              <a:rPr lang="pt-PT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 A POSIÇÃO GEOGRÁFICA DE PT. / - A INSERÇÃO DE PT. EM DIFERENTES ESPAÇOS</a:t>
            </a:r>
            <a:endParaRPr lang="pt-PT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de praia  grátis ícone">
            <a:extLst>
              <a:ext uri="{FF2B5EF4-FFF2-40B4-BE49-F238E27FC236}">
                <a16:creationId xmlns:a16="http://schemas.microsoft.com/office/drawing/2014/main" id="{1B73D5E5-FDE3-4185-ABD5-BD842A7DB5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6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FBE6F095-D399-4198-AD7D-4588CA588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4BB94D9-61DE-478E-9DE7-14C14A1D06FB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0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ORGANIZAÇÃO DAS NUTS I, II E III (Nomenclaturas de Unidade Territorial).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Fonte: https://www.pordata.pt/O+que+sao+NUTS</a:t>
            </a:r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BBF021A-67B3-456D-962D-F8404E575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EEA8E9B-BAE5-4AAC-AA15-6AC1EEF2E12A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CBD183-B630-4FE0-A307-82C8A319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" y="1122947"/>
            <a:ext cx="12163905" cy="48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BAE383F-27B3-4F0C-8E8C-44DF0B8F502A}"/>
              </a:ext>
            </a:extLst>
          </p:cNvPr>
          <p:cNvSpPr/>
          <p:nvPr/>
        </p:nvSpPr>
        <p:spPr>
          <a:xfrm>
            <a:off x="7279500" y="5582735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80BDD18-D4FF-4CF4-91AA-128184C2C7F1}"/>
              </a:ext>
            </a:extLst>
          </p:cNvPr>
          <p:cNvSpPr/>
          <p:nvPr/>
        </p:nvSpPr>
        <p:spPr>
          <a:xfrm>
            <a:off x="3119460" y="551091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418262C9-A2DC-4B54-BD7A-B4E51DF4734E}"/>
              </a:ext>
            </a:extLst>
          </p:cNvPr>
          <p:cNvSpPr/>
          <p:nvPr/>
        </p:nvSpPr>
        <p:spPr>
          <a:xfrm>
            <a:off x="11365105" y="5568800"/>
            <a:ext cx="734291" cy="429491"/>
          </a:xfrm>
          <a:custGeom>
            <a:avLst/>
            <a:gdLst>
              <a:gd name="connsiteX0" fmla="*/ 0 w 734291"/>
              <a:gd name="connsiteY0" fmla="*/ 0 h 429491"/>
              <a:gd name="connsiteX1" fmla="*/ 69273 w 734291"/>
              <a:gd name="connsiteY1" fmla="*/ 13855 h 429491"/>
              <a:gd name="connsiteX2" fmla="*/ 221673 w 734291"/>
              <a:gd name="connsiteY2" fmla="*/ 55419 h 429491"/>
              <a:gd name="connsiteX3" fmla="*/ 346364 w 734291"/>
              <a:gd name="connsiteY3" fmla="*/ 152400 h 429491"/>
              <a:gd name="connsiteX4" fmla="*/ 512618 w 734291"/>
              <a:gd name="connsiteY4" fmla="*/ 193964 h 429491"/>
              <a:gd name="connsiteX5" fmla="*/ 554182 w 734291"/>
              <a:gd name="connsiteY5" fmla="*/ 249382 h 429491"/>
              <a:gd name="connsiteX6" fmla="*/ 595746 w 734291"/>
              <a:gd name="connsiteY6" fmla="*/ 263237 h 429491"/>
              <a:gd name="connsiteX7" fmla="*/ 706582 w 734291"/>
              <a:gd name="connsiteY7" fmla="*/ 374073 h 429491"/>
              <a:gd name="connsiteX8" fmla="*/ 734291 w 734291"/>
              <a:gd name="connsiteY8" fmla="*/ 429491 h 42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291" h="429491">
                <a:moveTo>
                  <a:pt x="0" y="0"/>
                </a:moveTo>
                <a:cubicBezTo>
                  <a:pt x="23091" y="4618"/>
                  <a:pt x="46045" y="9984"/>
                  <a:pt x="69273" y="13855"/>
                </a:cubicBezTo>
                <a:cubicBezTo>
                  <a:pt x="127733" y="23599"/>
                  <a:pt x="174341" y="17554"/>
                  <a:pt x="221673" y="55419"/>
                </a:cubicBezTo>
                <a:cubicBezTo>
                  <a:pt x="355177" y="162222"/>
                  <a:pt x="252698" y="121180"/>
                  <a:pt x="346364" y="152400"/>
                </a:cubicBezTo>
                <a:cubicBezTo>
                  <a:pt x="426615" y="232654"/>
                  <a:pt x="290992" y="108724"/>
                  <a:pt x="512618" y="193964"/>
                </a:cubicBezTo>
                <a:cubicBezTo>
                  <a:pt x="534170" y="202253"/>
                  <a:pt x="536443" y="234600"/>
                  <a:pt x="554182" y="249382"/>
                </a:cubicBezTo>
                <a:cubicBezTo>
                  <a:pt x="565401" y="258731"/>
                  <a:pt x="581891" y="258619"/>
                  <a:pt x="595746" y="263237"/>
                </a:cubicBezTo>
                <a:cubicBezTo>
                  <a:pt x="662620" y="363548"/>
                  <a:pt x="621378" y="331471"/>
                  <a:pt x="706582" y="374073"/>
                </a:cubicBezTo>
                <a:cubicBezTo>
                  <a:pt x="722502" y="421833"/>
                  <a:pt x="710110" y="405310"/>
                  <a:pt x="734291" y="429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D15B988-17F3-4A22-BF44-0A531A914C35}"/>
              </a:ext>
            </a:extLst>
          </p:cNvPr>
          <p:cNvSpPr/>
          <p:nvPr/>
        </p:nvSpPr>
        <p:spPr>
          <a:xfrm>
            <a:off x="2089849" y="1027153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3E8A22D-BA85-4A02-8775-124E97598822}"/>
              </a:ext>
            </a:extLst>
          </p:cNvPr>
          <p:cNvSpPr/>
          <p:nvPr/>
        </p:nvSpPr>
        <p:spPr>
          <a:xfrm>
            <a:off x="6248480" y="1032688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07BA639-9A1B-42CB-925F-6E82BF6D165A}"/>
              </a:ext>
            </a:extLst>
          </p:cNvPr>
          <p:cNvSpPr/>
          <p:nvPr/>
        </p:nvSpPr>
        <p:spPr>
          <a:xfrm>
            <a:off x="10351535" y="1077007"/>
            <a:ext cx="56797" cy="415637"/>
          </a:xfrm>
          <a:custGeom>
            <a:avLst/>
            <a:gdLst>
              <a:gd name="connsiteX0" fmla="*/ 27709 w 56797"/>
              <a:gd name="connsiteY0" fmla="*/ 415637 h 415637"/>
              <a:gd name="connsiteX1" fmla="*/ 13854 w 56797"/>
              <a:gd name="connsiteY1" fmla="*/ 346364 h 415637"/>
              <a:gd name="connsiteX2" fmla="*/ 0 w 56797"/>
              <a:gd name="connsiteY2" fmla="*/ 304800 h 415637"/>
              <a:gd name="connsiteX3" fmla="*/ 41564 w 56797"/>
              <a:gd name="connsiteY3" fmla="*/ 152400 h 415637"/>
              <a:gd name="connsiteX4" fmla="*/ 55418 w 56797"/>
              <a:gd name="connsiteY4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7" h="415637">
                <a:moveTo>
                  <a:pt x="27709" y="415637"/>
                </a:moveTo>
                <a:cubicBezTo>
                  <a:pt x="23091" y="392546"/>
                  <a:pt x="19565" y="369209"/>
                  <a:pt x="13854" y="346364"/>
                </a:cubicBezTo>
                <a:cubicBezTo>
                  <a:pt x="10312" y="332196"/>
                  <a:pt x="0" y="319404"/>
                  <a:pt x="0" y="304800"/>
                </a:cubicBezTo>
                <a:cubicBezTo>
                  <a:pt x="0" y="256868"/>
                  <a:pt x="30696" y="195872"/>
                  <a:pt x="41564" y="152400"/>
                </a:cubicBezTo>
                <a:cubicBezTo>
                  <a:pt x="63258" y="65620"/>
                  <a:pt x="55418" y="116023"/>
                  <a:pt x="55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6" descr="Orientação seta cheia Ícone grátis">
            <a:extLst>
              <a:ext uri="{FF2B5EF4-FFF2-40B4-BE49-F238E27FC236}">
                <a16:creationId xmlns:a16="http://schemas.microsoft.com/office/drawing/2014/main" id="{E01CD90E-66E3-46D0-9CD9-F1B9FDE6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626">
            <a:off x="9661360" y="1465491"/>
            <a:ext cx="396742" cy="396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" name="Picture 6" descr="Orientação seta cheia Ícone grátis">
            <a:extLst>
              <a:ext uri="{FF2B5EF4-FFF2-40B4-BE49-F238E27FC236}">
                <a16:creationId xmlns:a16="http://schemas.microsoft.com/office/drawing/2014/main" id="{153EC6EE-4644-4F84-969E-840AF837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626">
            <a:off x="5666877" y="1465491"/>
            <a:ext cx="396742" cy="396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1" name="Picture 6" descr="Orientação seta cheia Ícone grátis">
            <a:extLst>
              <a:ext uri="{FF2B5EF4-FFF2-40B4-BE49-F238E27FC236}">
                <a16:creationId xmlns:a16="http://schemas.microsoft.com/office/drawing/2014/main" id="{4FFB543D-161E-4808-83AE-7F3CD635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626">
            <a:off x="1511975" y="1369239"/>
            <a:ext cx="396742" cy="3967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6561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134F2BF7-B041-41DD-8EBB-AFF9BA208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D0ED944-E130-4399-B3EA-5D63E784A75B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53E911-B7CB-4E1F-8C33-8F463C4466D4}"/>
              </a:ext>
            </a:extLst>
          </p:cNvPr>
          <p:cNvSpPr txBox="1"/>
          <p:nvPr/>
        </p:nvSpPr>
        <p:spPr>
          <a:xfrm flipH="1">
            <a:off x="-6625" y="6209712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ORGANIZAÇÃO DAS NUTS I, II E III (Nomenclaturas de Unidade Territorial).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Fonte: https://www.pordata.pt/O+que+sao+NUTS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D42B952-D202-44B7-ADAD-F10285D4D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32172"/>
              </p:ext>
            </p:extLst>
          </p:nvPr>
        </p:nvGraphicFramePr>
        <p:xfrm>
          <a:off x="1526572" y="72304"/>
          <a:ext cx="9090993" cy="6067512"/>
        </p:xfrm>
        <a:graphic>
          <a:graphicData uri="http://schemas.openxmlformats.org/drawingml/2006/table">
            <a:tbl>
              <a:tblPr/>
              <a:tblGrid>
                <a:gridCol w="3030331">
                  <a:extLst>
                    <a:ext uri="{9D8B030D-6E8A-4147-A177-3AD203B41FA5}">
                      <a16:colId xmlns:a16="http://schemas.microsoft.com/office/drawing/2014/main" val="705408122"/>
                    </a:ext>
                  </a:extLst>
                </a:gridCol>
                <a:gridCol w="3030331">
                  <a:extLst>
                    <a:ext uri="{9D8B030D-6E8A-4147-A177-3AD203B41FA5}">
                      <a16:colId xmlns:a16="http://schemas.microsoft.com/office/drawing/2014/main" val="999863382"/>
                    </a:ext>
                  </a:extLst>
                </a:gridCol>
                <a:gridCol w="3030331">
                  <a:extLst>
                    <a:ext uri="{9D8B030D-6E8A-4147-A177-3AD203B41FA5}">
                      <a16:colId xmlns:a16="http://schemas.microsoft.com/office/drawing/2014/main" val="3445351978"/>
                    </a:ext>
                  </a:extLst>
                </a:gridCol>
              </a:tblGrid>
              <a:tr h="287532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NUTS III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NUTS II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5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NUTS I</a:t>
                      </a:r>
                      <a:endParaRPr lang="pt-PT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08815"/>
                  </a:ext>
                </a:extLst>
              </a:tr>
              <a:tr h="1414193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inherit"/>
                        </a:rPr>
                        <a:t>Alto Minho</a:t>
                      </a:r>
                      <a:br>
                        <a:rPr lang="pt-PT" sz="1200" b="1" dirty="0">
                          <a:effectLst/>
                          <a:latin typeface="inherit"/>
                        </a:rPr>
                      </a:br>
                      <a:r>
                        <a:rPr lang="pt-PT" sz="1200" b="1" dirty="0">
                          <a:effectLst/>
                          <a:latin typeface="inherit"/>
                        </a:rPr>
                        <a:t>Cávado</a:t>
                      </a:r>
                      <a:br>
                        <a:rPr lang="pt-PT" sz="1200" b="1" dirty="0">
                          <a:effectLst/>
                          <a:latin typeface="inherit"/>
                        </a:rPr>
                      </a:br>
                      <a:r>
                        <a:rPr lang="pt-PT" sz="1200" b="1" dirty="0">
                          <a:effectLst/>
                          <a:latin typeface="inherit"/>
                        </a:rPr>
                        <a:t>Ave</a:t>
                      </a:r>
                      <a:br>
                        <a:rPr lang="pt-PT" sz="1200" b="1" dirty="0">
                          <a:effectLst/>
                          <a:latin typeface="inherit"/>
                        </a:rPr>
                      </a:br>
                      <a:r>
                        <a:rPr lang="pt-PT" sz="1200" b="1" dirty="0">
                          <a:effectLst/>
                          <a:latin typeface="inherit"/>
                        </a:rPr>
                        <a:t>Área Metropolitana do Porto</a:t>
                      </a:r>
                      <a:br>
                        <a:rPr lang="pt-PT" sz="1200" b="1" dirty="0">
                          <a:effectLst/>
                          <a:latin typeface="inherit"/>
                        </a:rPr>
                      </a:br>
                      <a:r>
                        <a:rPr lang="pt-PT" sz="1200" b="1" dirty="0">
                          <a:effectLst/>
                          <a:latin typeface="inherit"/>
                        </a:rPr>
                        <a:t>Alto Tâmega</a:t>
                      </a:r>
                      <a:br>
                        <a:rPr lang="pt-PT" sz="1200" b="1" dirty="0">
                          <a:effectLst/>
                          <a:latin typeface="inherit"/>
                        </a:rPr>
                      </a:br>
                      <a:r>
                        <a:rPr lang="pt-PT" sz="1200" b="1" dirty="0" err="1">
                          <a:effectLst/>
                          <a:latin typeface="inherit"/>
                        </a:rPr>
                        <a:t>Tâmega</a:t>
                      </a:r>
                      <a:r>
                        <a:rPr lang="pt-PT" sz="1200" b="1" dirty="0">
                          <a:effectLst/>
                          <a:latin typeface="inherit"/>
                        </a:rPr>
                        <a:t> e Sousa</a:t>
                      </a:r>
                      <a:br>
                        <a:rPr lang="pt-PT" sz="1200" b="1" dirty="0">
                          <a:effectLst/>
                          <a:latin typeface="inherit"/>
                        </a:rPr>
                      </a:br>
                      <a:r>
                        <a:rPr lang="pt-PT" sz="1200" b="1" dirty="0">
                          <a:effectLst/>
                          <a:latin typeface="inherit"/>
                        </a:rPr>
                        <a:t>Douro</a:t>
                      </a:r>
                      <a:br>
                        <a:rPr lang="pt-PT" sz="1200" b="1" dirty="0">
                          <a:effectLst/>
                          <a:latin typeface="inherit"/>
                        </a:rPr>
                      </a:br>
                      <a:r>
                        <a:rPr lang="pt-PT" sz="1200" b="1" dirty="0">
                          <a:effectLst/>
                          <a:latin typeface="inherit"/>
                        </a:rPr>
                        <a:t>Terras de Trás-os-Montes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Continente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351723"/>
                  </a:ext>
                </a:extLst>
              </a:tr>
              <a:tr h="1414193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Oeste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Região de Aveiro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Região de Coimbra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Região de Leiria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Viseu Dão Lafões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Beira Baixa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Médio Tejo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Beiras e Serra da Estrela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Centro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45033"/>
                  </a:ext>
                </a:extLst>
              </a:tr>
              <a:tr h="428364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Área Metropolitana de Lisboa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Área Metropolitana de Lisboa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293034"/>
                  </a:ext>
                </a:extLst>
              </a:tr>
              <a:tr h="850863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Alentejo Litoral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Baixo Alentejo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Lezíria do Tejo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Alto Alentejo</a:t>
                      </a:r>
                      <a:b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PT" sz="1200" b="1" dirty="0" err="1">
                          <a:effectLst/>
                          <a:latin typeface="Arial" panose="020B0604020202020204" pitchFamily="34" charset="0"/>
                        </a:rPr>
                        <a:t>Alentejo</a:t>
                      </a:r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 Central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Alentejo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490747"/>
                  </a:ext>
                </a:extLst>
              </a:tr>
              <a:tr h="287532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Algarve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Algarve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65872"/>
                  </a:ext>
                </a:extLst>
              </a:tr>
              <a:tr h="428364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Região Autónoma dos Açores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Região Autónoma dos Açores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inherit"/>
                        </a:rPr>
                        <a:t>Região Autónoma dos Açores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04924"/>
                  </a:ext>
                </a:extLst>
              </a:tr>
              <a:tr h="428364"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Região Autónoma da Madeira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Arial" panose="020B0604020202020204" pitchFamily="34" charset="0"/>
                        </a:rPr>
                        <a:t>Região Autónoma da Madeira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PT" sz="1200" b="1" dirty="0">
                          <a:effectLst/>
                          <a:latin typeface="inherit"/>
                        </a:rPr>
                        <a:t>Região Autónoma dos Madeira</a:t>
                      </a:r>
                    </a:p>
                  </a:txBody>
                  <a:tcPr marL="57618" marR="57618" marT="57618" marB="5761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717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152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134F2BF7-B041-41DD-8EBB-AFF9BA208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D0ED944-E130-4399-B3EA-5D63E784A75B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53E911-B7CB-4E1F-8C33-8F463C4466D4}"/>
              </a:ext>
            </a:extLst>
          </p:cNvPr>
          <p:cNvSpPr txBox="1"/>
          <p:nvPr/>
        </p:nvSpPr>
        <p:spPr>
          <a:xfrm flipH="1">
            <a:off x="-6625" y="6209712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PAÍSES MEMBROS DA ONU (Organização das Nações Unidas, fundada em 1945).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Página oficial: </a:t>
            </a:r>
            <a:r>
              <a:rPr lang="pt-PT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</a:t>
            </a:r>
            <a:endParaRPr lang="pt-PT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0F1D52-CC31-4CFA-9845-8232E15C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137" y="-244662"/>
            <a:ext cx="13314948" cy="67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N Logo">
            <a:extLst>
              <a:ext uri="{FF2B5EF4-FFF2-40B4-BE49-F238E27FC236}">
                <a16:creationId xmlns:a16="http://schemas.microsoft.com/office/drawing/2014/main" id="{66647D01-6581-4BC4-A839-49EEC34C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" y="5339584"/>
            <a:ext cx="9715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N Logo">
            <a:extLst>
              <a:ext uri="{FF2B5EF4-FFF2-40B4-BE49-F238E27FC236}">
                <a16:creationId xmlns:a16="http://schemas.microsoft.com/office/drawing/2014/main" id="{3B5E2EE4-7C56-48B4-9406-7F2A4923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062" y="5334415"/>
            <a:ext cx="9715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38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134F2BF7-B041-41DD-8EBB-AFF9BA208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D0ED944-E130-4399-B3EA-5D63E784A75B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53E911-B7CB-4E1F-8C33-8F463C4466D4}"/>
              </a:ext>
            </a:extLst>
          </p:cNvPr>
          <p:cNvSpPr txBox="1"/>
          <p:nvPr/>
        </p:nvSpPr>
        <p:spPr>
          <a:xfrm flipH="1">
            <a:off x="-837" y="6209712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PAÍSES MEMBROS DA OTAN / NATO (Organização do Tratado do Atlântico Norte, fundada em 1949).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Página oficial: </a:t>
            </a:r>
            <a:r>
              <a:rPr lang="pt-PT" u="sng" dirty="0"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https://www.nato.int</a:t>
            </a:r>
            <a:endParaRPr lang="pt-PT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AEDCAE-DB7A-4E5A-9D56-9561750A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07" y="32084"/>
            <a:ext cx="6161586" cy="61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A1D6A4B-6FDB-468A-9EC1-754B6C78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" y="5532730"/>
            <a:ext cx="826409" cy="6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6C65AF2-85E7-4F77-9967-216B0A55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84" y="5531767"/>
            <a:ext cx="826409" cy="6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93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134F2BF7-B041-41DD-8EBB-AFF9BA208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D0ED944-E130-4399-B3EA-5D63E784A75B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53E911-B7CB-4E1F-8C33-8F463C4466D4}"/>
              </a:ext>
            </a:extLst>
          </p:cNvPr>
          <p:cNvSpPr txBox="1"/>
          <p:nvPr/>
        </p:nvSpPr>
        <p:spPr>
          <a:xfrm flipH="1">
            <a:off x="-6625" y="6209712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PAÍSES MEMBROS DA UE (União Europeia, fundada em 1957 como Comunidade Económica Europeia – CEE).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Página oficial: </a:t>
            </a:r>
            <a:r>
              <a:rPr lang="pt-PT" u="sng" dirty="0"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https://europa.eu</a:t>
            </a:r>
            <a:endParaRPr lang="pt-PT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A345B67-473D-407F-A5E5-9A55EBC0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58" y="0"/>
            <a:ext cx="6203084" cy="62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andeira europeia">
            <a:extLst>
              <a:ext uri="{FF2B5EF4-FFF2-40B4-BE49-F238E27FC236}">
                <a16:creationId xmlns:a16="http://schemas.microsoft.com/office/drawing/2014/main" id="{BCD14C5B-3B54-4BB9-AE62-2693E386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" y="5538519"/>
            <a:ext cx="929256" cy="6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ndeira europeia">
            <a:extLst>
              <a:ext uri="{FF2B5EF4-FFF2-40B4-BE49-F238E27FC236}">
                <a16:creationId xmlns:a16="http://schemas.microsoft.com/office/drawing/2014/main" id="{7CBE383E-3128-42A6-805E-5CA36331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260" y="5546541"/>
            <a:ext cx="929256" cy="6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6BE862-7873-49D0-9F2C-255E9F08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9" y="0"/>
            <a:ext cx="1219200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451F10B-D572-443E-AC9C-76ACC7FB98EC}"/>
              </a:ext>
            </a:extLst>
          </p:cNvPr>
          <p:cNvSpPr txBox="1"/>
          <p:nvPr/>
        </p:nvSpPr>
        <p:spPr>
          <a:xfrm flipH="1">
            <a:off x="-15589" y="6214195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PAÍSES MEMBROS DA CPLP (Comunidade dos Países de Língua Portuguesa, 1996).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Página oficial: </a:t>
            </a:r>
            <a:r>
              <a:rPr lang="pt-PT" u="sng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https://www.cplp.org</a:t>
            </a:r>
            <a:endParaRPr lang="pt-PT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FAE65FF-D7E1-4CD5-A215-5C2EE90781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88C18758-48E4-43A1-A1B3-CF11D030D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0E962C2-A073-4B57-BD96-E651501D88E5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951398-9DA4-462B-A8F5-DF04BE144A94}"/>
              </a:ext>
            </a:extLst>
          </p:cNvPr>
          <p:cNvSpPr txBox="1"/>
          <p:nvPr/>
        </p:nvSpPr>
        <p:spPr>
          <a:xfrm>
            <a:off x="-1" y="5386745"/>
            <a:ext cx="184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0070C0"/>
                </a:solidFill>
              </a:rPr>
              <a:t>Países Membros</a:t>
            </a:r>
          </a:p>
          <a:p>
            <a:r>
              <a:rPr lang="pt-PT" sz="1200" b="1" dirty="0">
                <a:solidFill>
                  <a:srgbClr val="00B050"/>
                </a:solidFill>
              </a:rPr>
              <a:t>Observadores Associados</a:t>
            </a:r>
          </a:p>
          <a:p>
            <a:r>
              <a:rPr lang="pt-PT" sz="1200" b="1" dirty="0">
                <a:solidFill>
                  <a:srgbClr val="FFC000"/>
                </a:solidFill>
              </a:rPr>
              <a:t>Países e Territórios Oficialmente Interessados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6E4E284-1133-4984-B0AA-FFB9C45A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986" y="5538519"/>
            <a:ext cx="932830" cy="6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t-PT" b="1" dirty="0"/>
          </a:p>
          <a:p>
            <a:pPr algn="ctr"/>
            <a:r>
              <a:rPr lang="pt-PT" b="1" dirty="0"/>
              <a:t>Extraído do Programa de Geografia A, Ministério da Educação, 2001.</a:t>
            </a:r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24-09-2020).</a:t>
            </a:r>
          </a:p>
          <a:p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487715" y="1873691"/>
            <a:ext cx="9216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MÓDULO INICIAL:</a:t>
            </a:r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A POSIÇÃO DE PORTUGAL NA EUROPA E NO MUNDO</a:t>
            </a:r>
            <a:endParaRPr lang="pt-PT" sz="1800" b="1" u="sng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PT" sz="18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constituição do território nacional</a:t>
            </a:r>
          </a:p>
          <a:p>
            <a:endParaRPr lang="pt-PT" sz="1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posição geográfica de Portugal</a:t>
            </a:r>
          </a:p>
          <a:p>
            <a:endParaRPr lang="pt-PT" sz="1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 inserção de Portugal em diferentes espaços</a:t>
            </a:r>
          </a:p>
          <a:p>
            <a:endParaRPr lang="pt-PT" b="1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1: A POPULAÇÃO, UTILIZADORA DE RECURSOS E </a:t>
            </a:r>
          </a:p>
          <a:p>
            <a:r>
              <a:rPr lang="pt-PT" b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ORGANIZADORA DE </a:t>
            </a:r>
            <a:r>
              <a:rPr lang="pt-PT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ESPAÇOS</a:t>
            </a:r>
          </a:p>
          <a:p>
            <a:endParaRPr lang="pt-PT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[…]</a:t>
            </a:r>
            <a:endParaRPr lang="pt-PT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7C66577D-358F-47D9-BA3B-E9B4DF4EB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EE7009D-7307-4F68-A327-72CC5EF384E0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9EED033D-1B07-49E5-BE67-89BD82A59182}"/>
              </a:ext>
            </a:extLst>
          </p:cNvPr>
          <p:cNvSpPr/>
          <p:nvPr/>
        </p:nvSpPr>
        <p:spPr>
          <a:xfrm rot="10800000">
            <a:off x="9616622" y="2517538"/>
            <a:ext cx="1051375" cy="120033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72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pt-PT" b="1" dirty="0"/>
          </a:p>
          <a:p>
            <a:pPr algn="ctr"/>
            <a:r>
              <a:rPr lang="pt-PT" b="1" dirty="0"/>
              <a:t>Extraído das Aprendizagens Essenciais de Geografia A, Ministério da Educação, 2018.</a:t>
            </a:r>
          </a:p>
          <a:p>
            <a:pPr algn="ctr"/>
            <a:r>
              <a:rPr lang="pt-PT" dirty="0"/>
              <a:t>Fonte: </a:t>
            </a:r>
            <a:r>
              <a:rPr lang="pt-P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www.dge.mec.pt</a:t>
            </a:r>
            <a:r>
              <a:rPr lang="pt-PT" dirty="0"/>
              <a:t> (acedido em 24-09-2020).</a:t>
            </a:r>
          </a:p>
          <a:p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E615D-C87E-4152-B846-2DF858C3C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01A70A6-FAC8-4E4A-9FE8-FC5B3D2C59C6}"/>
              </a:ext>
            </a:extLst>
          </p:cNvPr>
          <p:cNvSpPr txBox="1"/>
          <p:nvPr/>
        </p:nvSpPr>
        <p:spPr>
          <a:xfrm>
            <a:off x="1487715" y="1877281"/>
            <a:ext cx="9216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MÓDULO INICIAL [: A POSIÇÃO DE PORTUGAL NA EUROPA E NO MUNDO]</a:t>
            </a:r>
          </a:p>
          <a:p>
            <a:pPr algn="just"/>
            <a:endParaRPr lang="pt-PT" sz="1800" dirty="0">
              <a:solidFill>
                <a:schemeClr val="accent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pt-P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Conceitos: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localização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escala,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unidades territoriais 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(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NUTS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distrito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município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comunidade intermunicipal,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freguesia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 e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região autónoma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),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território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cidadania,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espaço lusófono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União Europeia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mercado comum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, moeda única e </a:t>
            </a:r>
            <a:r>
              <a:rPr lang="pt-PT" sz="18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tratados de Roma, Maastricht e Lisboa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rebuchet MS" panose="020B0603020202020204" pitchFamily="34" charset="0"/>
              </a:rPr>
              <a:t>.</a:t>
            </a:r>
            <a:endParaRPr lang="pt-PT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rebuchet MS" panose="020B0603020202020204" pitchFamily="34" charset="0"/>
            </a:endParaRPr>
          </a:p>
        </p:txBody>
      </p:sp>
      <p:pic>
        <p:nvPicPr>
          <p:cNvPr id="8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7C66577D-358F-47D9-BA3B-E9B4DF4EB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EE7009D-7307-4F68-A327-72CC5EF384E0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82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https://www.ine.pt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[Instituto Nacional de Estatística]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https://www.pordata.pt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pt-P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Pordata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Fundação Francisco Manuel dos Santos]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https://europa.eu/european-union/index_pt</a:t>
            </a: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[União Europeia]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TOCA A TRABALHAR!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 descr="10+ Melhores Ideias de significados | dicionário online, dicionário, língua  portuguesa">
            <a:extLst>
              <a:ext uri="{FF2B5EF4-FFF2-40B4-BE49-F238E27FC236}">
                <a16:creationId xmlns:a16="http://schemas.microsoft.com/office/drawing/2014/main" id="{AC9338AD-D070-48E2-B094-67E6A1C8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7" y="715565"/>
            <a:ext cx="2215601" cy="39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C Portátil 11&quot; N3350 4GB/16GB Chrome OS ChromeBook G6 (RECONDICIONADO) -  HP | Castro Electrónica, Lda">
            <a:extLst>
              <a:ext uri="{FF2B5EF4-FFF2-40B4-BE49-F238E27FC236}">
                <a16:creationId xmlns:a16="http://schemas.microsoft.com/office/drawing/2014/main" id="{A80BAA1C-AD9B-4133-8BF3-827E7ED0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87" y="313244"/>
            <a:ext cx="7130573" cy="46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BDDE4512-6445-4402-95D2-EDFF26259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F2508E5-AF84-4535-995B-73D6719E373E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1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09133E-1DCF-4859-9D26-0193B3A11A3E}"/>
              </a:ext>
            </a:extLst>
          </p:cNvPr>
          <p:cNvSpPr txBox="1"/>
          <p:nvPr/>
        </p:nvSpPr>
        <p:spPr>
          <a:xfrm flipH="1">
            <a:off x="0" y="5672997"/>
            <a:ext cx="12192000" cy="11734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descobrir Portugal com a Geografia A!</a:t>
            </a: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estar com atenção a Portugal!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TODOS terminar o ano em beleza!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BD6C0C-DD43-47D6-82B7-FC82B8E72B65}"/>
              </a:ext>
            </a:extLst>
          </p:cNvPr>
          <p:cNvSpPr txBox="1"/>
          <p:nvPr/>
        </p:nvSpPr>
        <p:spPr>
          <a:xfrm>
            <a:off x="3016250" y="5005161"/>
            <a:ext cx="615950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 </a:t>
            </a: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OBRIGADO!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CB2C9-20B5-4B1B-B136-F1F087A56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 descr="Time to explore (Calvin &amp; Hobbes) [1920x1200] : ComicWalls">
            <a:extLst>
              <a:ext uri="{FF2B5EF4-FFF2-40B4-BE49-F238E27FC236}">
                <a16:creationId xmlns:a16="http://schemas.microsoft.com/office/drawing/2014/main" id="{D4E10C5C-FE9F-4B32-8507-20384F9C3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75" y="0"/>
            <a:ext cx="7672049" cy="4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4925527E-5C3E-44BB-959A-53AD11B1A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B45222D-5CAA-40F7-BA4B-664246663916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6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C0FDEADA-2EA6-4D41-A3C9-83266CD59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76E38C6-F600-4A8E-B1E8-6846DBFA7BE5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C89E5D-42A8-4FF7-B0FE-74F92FF0A0B4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LOCALIZAÇÕES TEM PORTUGAL…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em relação ao resto da Europa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em relação a África?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em relação à América?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em relação à Ásia?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… 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m relação à Oceânia?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em relação à Antártida?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… em relação ao Brasil?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… em relação ao oceano Atlântico?</a:t>
            </a: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02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F82D4D-E910-45E7-A164-E317A9EA6BD0}"/>
              </a:ext>
            </a:extLst>
          </p:cNvPr>
          <p:cNvSpPr txBox="1"/>
          <p:nvPr/>
        </p:nvSpPr>
        <p:spPr>
          <a:xfrm>
            <a:off x="9534452" y="6024474"/>
            <a:ext cx="265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/>
              <a:t>GEOGRAFIA A – 10.º ANO</a:t>
            </a:r>
          </a:p>
          <a:p>
            <a:pPr algn="l"/>
            <a:r>
              <a:rPr lang="pt-PT" sz="1200" dirty="0"/>
              <a:t>MÓDULO INICIAL</a:t>
            </a:r>
          </a:p>
          <a:p>
            <a:pPr algn="l"/>
            <a:r>
              <a:rPr lang="pt-PT" sz="1200" dirty="0"/>
              <a:t>Agrupamento de Escolas António Nobre</a:t>
            </a:r>
          </a:p>
          <a:p>
            <a:pPr algn="l"/>
            <a:r>
              <a:rPr lang="pt-PT" sz="1200" dirty="0"/>
              <a:t>© Miguel Coelho 2020</a:t>
            </a:r>
          </a:p>
        </p:txBody>
      </p:sp>
      <p:pic>
        <p:nvPicPr>
          <p:cNvPr id="8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0EBA72D3-B8AD-4FFC-A46E-E1068C954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4937907" y="636390"/>
            <a:ext cx="3920015" cy="60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2F999F5-6738-44C3-B139-6153C69BE2AD}"/>
              </a:ext>
            </a:extLst>
          </p:cNvPr>
          <p:cNvSpPr/>
          <p:nvPr/>
        </p:nvSpPr>
        <p:spPr>
          <a:xfrm>
            <a:off x="3167627" y="461329"/>
            <a:ext cx="5842861" cy="5909569"/>
          </a:xfrm>
          <a:prstGeom prst="ellipse">
            <a:avLst/>
          </a:prstGeom>
          <a:noFill/>
          <a:ln w="4413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  <p:pic>
        <p:nvPicPr>
          <p:cNvPr id="16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C0FDEADA-2EA6-4D41-A3C9-83266CD59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76E38C6-F600-4A8E-B1E8-6846DBFA7BE5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C89E5D-42A8-4FF7-B0FE-74F92FF0A0B4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LOCALIZAÇÕES TEM PORTUGAL…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… em relação ao resto da Europa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Situa-se no extremo sudoeste.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… em relação a África?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Situa-se a norte.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… em relação à América?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Situa-se a este / leste / oriente.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… em relação à Ásia?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Situa-se a oeste / ocidente.</a:t>
            </a:r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</a:t>
            </a:r>
            <a:r>
              <a:rPr lang="pt-PT" b="1" dirty="0">
                <a:latin typeface="Comic Sans MS" panose="030F0702030302020204" pitchFamily="66" charset="0"/>
              </a:rPr>
              <a:t>… e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m relação à Oceânia?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Situa-se nos antípodas.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… em relação à Antártida?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Situa-se a norte.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… em relação ao Brasil?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Situa-se a nordeste.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8. … em relação ao oceano Atlântico?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Situa-se a este / leste / oriente.</a:t>
            </a: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PERGUNTAS</a:t>
            </a:r>
          </a:p>
          <a:p>
            <a:pPr algn="ctr"/>
            <a:endParaRPr lang="pt-PT" b="1" dirty="0"/>
          </a:p>
        </p:txBody>
      </p:sp>
      <p:pic>
        <p:nvPicPr>
          <p:cNvPr id="16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C0FDEADA-2EA6-4D41-A3C9-83266CD59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76E38C6-F600-4A8E-B1E8-6846DBFA7BE5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C89E5D-42A8-4FF7-B0FE-74F92FF0A0B4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LOCALIZAÇÕES TEM PORTUGAL?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Qual é a nossa galáxia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pt-PT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Qual é o nosso sistema planetário?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Qual é o nosso planeta?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Qual é o nosso hemisfério?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Qual é o nosso continente?</a:t>
            </a: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Sobre que placas tectónicas nos situamos?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endParaRPr lang="pt-PT" b="1" i="0" u="none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Quais são as nossas coordenadas?</a:t>
            </a: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  <a:p>
            <a:pPr algn="ctr"/>
            <a:endParaRPr lang="pt-PT" b="1" i="0" dirty="0">
              <a:solidFill>
                <a:srgbClr val="00B05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4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Swift Basics &#10; ">
            <a:extLst>
              <a:ext uri="{FF2B5EF4-FFF2-40B4-BE49-F238E27FC236}">
                <a16:creationId xmlns:a16="http://schemas.microsoft.com/office/drawing/2014/main" id="{2DBAA220-12D8-4F47-AC10-0411072B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4" y="-13854"/>
            <a:ext cx="7585061" cy="56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3FD3C5-EAE0-45EE-9217-6AB45664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3556095"/>
            <a:ext cx="1203300" cy="131903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6A6058F-0F1F-4062-8230-4DB404000290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RESPOSTAS</a:t>
            </a:r>
          </a:p>
          <a:p>
            <a:pPr algn="ctr"/>
            <a:endParaRPr lang="pt-PT" b="1" dirty="0"/>
          </a:p>
        </p:txBody>
      </p:sp>
      <p:pic>
        <p:nvPicPr>
          <p:cNvPr id="14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F80277C1-4457-4D91-8FD6-7C33B949D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5CE10CE-BB0E-4105-822A-7D5CFACCA655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9D07AC-5AB4-4B1F-9B4F-146D8D1A45CF}"/>
              </a:ext>
            </a:extLst>
          </p:cNvPr>
          <p:cNvSpPr txBox="1"/>
          <p:nvPr/>
        </p:nvSpPr>
        <p:spPr>
          <a:xfrm>
            <a:off x="2108578" y="280073"/>
            <a:ext cx="5359022" cy="56323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b="1" u="sng" dirty="0">
              <a:latin typeface="Comic Sans MS" panose="030F0702030302020204" pitchFamily="66" charset="0"/>
            </a:endParaRPr>
          </a:p>
          <a:p>
            <a:pPr algn="ctr"/>
            <a:r>
              <a:rPr lang="pt-PT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QUE LOCALIZAÇÕES TEM PORTUGAL?</a:t>
            </a:r>
            <a:endParaRPr lang="pt-PT" b="1" i="0" u="sng" strike="noStrike" baseline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PT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1. Qual é a nossa galáxia</a:t>
            </a:r>
            <a:r>
              <a:rPr lang="pt-PT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É a Via Láctea.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2. Qual é o nosso sistema planetário?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É o Sistema Solar.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3. Qual é o nosso planeta?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É o planeta Terra.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4. Qual é o nosso hemisfério?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É o Hemisfério Norte.</a:t>
            </a:r>
          </a:p>
          <a:p>
            <a:pPr algn="ctr"/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5. Qual é o nosso continente?</a:t>
            </a: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É a Europa.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6. Sobre que placas tectónicas nos situamos?</a:t>
            </a:r>
            <a:endParaRPr lang="pt-PT" b="1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t-PT" b="1" i="0" u="none" strike="noStrike" baseline="0" dirty="0">
                <a:solidFill>
                  <a:srgbClr val="00B050"/>
                </a:solidFill>
                <a:latin typeface="Comic Sans MS" panose="030F0702030302020204" pitchFamily="66" charset="0"/>
              </a:rPr>
              <a:t>Euroasiática, Africana e Norte-americana.</a:t>
            </a:r>
          </a:p>
          <a:p>
            <a:pPr algn="ctr"/>
            <a:r>
              <a:rPr lang="pt-PT" b="1" dirty="0">
                <a:latin typeface="Comic Sans MS" panose="030F0702030302020204" pitchFamily="66" charset="0"/>
              </a:rPr>
              <a:t>7. Quais são as nossas coordenadas?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Portugal continental: 36º-42 N / 6º-11º O;</a:t>
            </a:r>
          </a:p>
          <a:p>
            <a:pPr algn="ctr"/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</a:rPr>
              <a:t>RA dos </a:t>
            </a:r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Açores: 36º-39º N / 25º-31º O;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RA da Madeira: 33º N / 17º O.</a:t>
            </a:r>
          </a:p>
          <a:p>
            <a:pPr algn="ctr"/>
            <a:r>
              <a:rPr lang="pt-PT" b="1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Nota: RA = Região Autónoma.</a:t>
            </a:r>
          </a:p>
        </p:txBody>
      </p:sp>
    </p:spTree>
    <p:extLst>
      <p:ext uri="{BB962C8B-B14F-4D97-AF65-F5344CB8AC3E}">
        <p14:creationId xmlns:p14="http://schemas.microsoft.com/office/powerpoint/2010/main" val="15863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4CB1738-7910-413F-AE05-CA43506A8CD2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LOCALIZAÇÃO DE PORTUGAL NO MUNDO</a:t>
            </a:r>
          </a:p>
          <a:p>
            <a:pPr algn="ctr"/>
            <a:endParaRPr lang="pt-PT" b="1" dirty="0"/>
          </a:p>
        </p:txBody>
      </p:sp>
      <p:pic>
        <p:nvPicPr>
          <p:cNvPr id="9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BCBAAA49-B4BB-4000-BB93-380A57B62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016FC04-9D0D-4733-B126-C50761C0A775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2C3C86F3-AC4D-495E-AF4A-87896E60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53" y="40944"/>
            <a:ext cx="6135894" cy="61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A18299C-FF6C-4583-8A9B-EA38B02E53E9}"/>
              </a:ext>
            </a:extLst>
          </p:cNvPr>
          <p:cNvSpPr/>
          <p:nvPr/>
        </p:nvSpPr>
        <p:spPr>
          <a:xfrm rot="1467966">
            <a:off x="4348296" y="3269924"/>
            <a:ext cx="1016848" cy="6783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6D58C17D-4EC7-42D6-BD30-076C0668CE9C}"/>
              </a:ext>
            </a:extLst>
          </p:cNvPr>
          <p:cNvSpPr/>
          <p:nvPr/>
        </p:nvSpPr>
        <p:spPr>
          <a:xfrm rot="3476481">
            <a:off x="4877088" y="2484779"/>
            <a:ext cx="1152939" cy="94090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766DCD-66C8-48E8-A0ED-BF24DE61C160}"/>
              </a:ext>
            </a:extLst>
          </p:cNvPr>
          <p:cNvSpPr txBox="1"/>
          <p:nvPr/>
        </p:nvSpPr>
        <p:spPr>
          <a:xfrm>
            <a:off x="4025912" y="3855363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rgbClr val="FF0000"/>
                </a:solidFill>
              </a:rPr>
              <a:t>POR</a:t>
            </a:r>
            <a:r>
              <a:rPr lang="pt-PT" sz="2400" b="1" dirty="0">
                <a:solidFill>
                  <a:srgbClr val="FFC000"/>
                </a:solidFill>
              </a:rPr>
              <a:t>TU</a:t>
            </a:r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GAL</a:t>
            </a:r>
          </a:p>
        </p:txBody>
      </p:sp>
    </p:spTree>
    <p:extLst>
      <p:ext uri="{BB962C8B-B14F-4D97-AF65-F5344CB8AC3E}">
        <p14:creationId xmlns:p14="http://schemas.microsoft.com/office/powerpoint/2010/main" val="32310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PORTUGAL FAZ PARTE DO CONTINENTE EUROPEU (limites físicos: marítimos e terrestres).</a:t>
            </a:r>
          </a:p>
          <a:p>
            <a:pPr algn="ctr"/>
            <a:r>
              <a:rPr lang="pt-PT" dirty="0">
                <a:latin typeface="Calibri" panose="020F0502020204030204" pitchFamily="34" charset="0"/>
                <a:cs typeface="Times New Roman" panose="02020603050405020304" pitchFamily="18" charset="0"/>
              </a:rPr>
              <a:t>Rússia, Cazaquistão e Turquia pertencem, em simultâneo, à Europa e à Ásia.</a:t>
            </a:r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6A030CF3-E3FE-4FB7-ABDC-515C9AD29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65DEDA8-AA21-416B-8E1B-5560F009AA73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CDA6671-C7B6-4AD3-A5E1-FEC5CF4F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89" y="0"/>
            <a:ext cx="6188621" cy="61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6970B6A-844D-4D42-83E6-F48AC8078471}"/>
              </a:ext>
            </a:extLst>
          </p:cNvPr>
          <p:cNvSpPr txBox="1"/>
          <p:nvPr/>
        </p:nvSpPr>
        <p:spPr>
          <a:xfrm>
            <a:off x="5128596" y="4717776"/>
            <a:ext cx="14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Á F R I C 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44EFAA2-6AAA-434A-8CB6-96643D2BEDBC}"/>
              </a:ext>
            </a:extLst>
          </p:cNvPr>
          <p:cNvSpPr txBox="1"/>
          <p:nvPr/>
        </p:nvSpPr>
        <p:spPr>
          <a:xfrm>
            <a:off x="3817016" y="775200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A M É R I C 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ED3DDD-AF92-4F0D-A77B-B749658DD89F}"/>
              </a:ext>
            </a:extLst>
          </p:cNvPr>
          <p:cNvSpPr txBox="1"/>
          <p:nvPr/>
        </p:nvSpPr>
        <p:spPr>
          <a:xfrm>
            <a:off x="7639305" y="2721538"/>
            <a:ext cx="100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Á S I 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8A5DEA2-572F-4C0E-8624-0FC45251DDE4}"/>
              </a:ext>
            </a:extLst>
          </p:cNvPr>
          <p:cNvSpPr txBox="1"/>
          <p:nvPr/>
        </p:nvSpPr>
        <p:spPr>
          <a:xfrm>
            <a:off x="3583787" y="2447979"/>
            <a:ext cx="180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70C0"/>
                </a:solidFill>
              </a:rPr>
              <a:t>Oceano</a:t>
            </a: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Atlântico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50B114-5E9C-4F02-B1AD-2F1AF53DBF78}"/>
              </a:ext>
            </a:extLst>
          </p:cNvPr>
          <p:cNvSpPr txBox="1"/>
          <p:nvPr/>
        </p:nvSpPr>
        <p:spPr>
          <a:xfrm>
            <a:off x="5265662" y="842014"/>
            <a:ext cx="180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70C0"/>
                </a:solidFill>
              </a:rPr>
              <a:t>Oceano</a:t>
            </a: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Glacial</a:t>
            </a: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Ártico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31FEAD8-8191-4386-9C14-BE9B830734B8}"/>
              </a:ext>
            </a:extLst>
          </p:cNvPr>
          <p:cNvSpPr txBox="1"/>
          <p:nvPr/>
        </p:nvSpPr>
        <p:spPr>
          <a:xfrm>
            <a:off x="4572781" y="3985399"/>
            <a:ext cx="3312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Mar Mediterrâneo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2AA7CF-EF0B-46FC-AEC3-EC7A85E73BD5}"/>
              </a:ext>
            </a:extLst>
          </p:cNvPr>
          <p:cNvSpPr txBox="1"/>
          <p:nvPr/>
        </p:nvSpPr>
        <p:spPr>
          <a:xfrm>
            <a:off x="6279713" y="3530021"/>
            <a:ext cx="881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M. Negro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F268973-2BA6-4CAC-8502-DDFCEFC05CA3}"/>
              </a:ext>
            </a:extLst>
          </p:cNvPr>
          <p:cNvSpPr txBox="1"/>
          <p:nvPr/>
        </p:nvSpPr>
        <p:spPr>
          <a:xfrm>
            <a:off x="6948579" y="3290500"/>
            <a:ext cx="881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M. Cáspio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AD79CE9-0223-4050-AB15-BCD9202825A9}"/>
              </a:ext>
            </a:extLst>
          </p:cNvPr>
          <p:cNvSpPr txBox="1"/>
          <p:nvPr/>
        </p:nvSpPr>
        <p:spPr>
          <a:xfrm>
            <a:off x="6882319" y="2152577"/>
            <a:ext cx="69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accent4">
                    <a:lumMod val="50000"/>
                  </a:schemeClr>
                </a:solidFill>
              </a:rPr>
              <a:t>Montes</a:t>
            </a:r>
          </a:p>
          <a:p>
            <a:pPr algn="ctr"/>
            <a:r>
              <a:rPr lang="pt-PT" sz="1200" b="1" dirty="0">
                <a:solidFill>
                  <a:schemeClr val="accent4">
                    <a:lumMod val="50000"/>
                  </a:schemeClr>
                </a:solidFill>
              </a:rPr>
              <a:t>Urais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9DD223A-ABD3-4A9E-9C98-9D85AAD81BFC}"/>
              </a:ext>
            </a:extLst>
          </p:cNvPr>
          <p:cNvSpPr/>
          <p:nvPr/>
        </p:nvSpPr>
        <p:spPr>
          <a:xfrm rot="1924917">
            <a:off x="4045887" y="3269583"/>
            <a:ext cx="976021" cy="64790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6F3D9B4-09C0-4BA7-B184-B64E515A8CF5}"/>
              </a:ext>
            </a:extLst>
          </p:cNvPr>
          <p:cNvSpPr txBox="1"/>
          <p:nvPr/>
        </p:nvSpPr>
        <p:spPr>
          <a:xfrm>
            <a:off x="7430449" y="2317564"/>
            <a:ext cx="690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Rio Ural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F93FE84-D412-4E9F-894B-F934F74D0575}"/>
              </a:ext>
            </a:extLst>
          </p:cNvPr>
          <p:cNvSpPr txBox="1"/>
          <p:nvPr/>
        </p:nvSpPr>
        <p:spPr>
          <a:xfrm>
            <a:off x="5334437" y="2133345"/>
            <a:ext cx="74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Mar do Norte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D7D802B-03A4-4350-AC77-90B1EC0A3BFA}"/>
              </a:ext>
            </a:extLst>
          </p:cNvPr>
          <p:cNvSpPr txBox="1"/>
          <p:nvPr/>
        </p:nvSpPr>
        <p:spPr>
          <a:xfrm>
            <a:off x="5960638" y="1832158"/>
            <a:ext cx="74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Mar de Barents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9D43D93-C524-4F0E-9A4C-64BEA88AD454}"/>
              </a:ext>
            </a:extLst>
          </p:cNvPr>
          <p:cNvSpPr txBox="1"/>
          <p:nvPr/>
        </p:nvSpPr>
        <p:spPr>
          <a:xfrm>
            <a:off x="7379291" y="3471592"/>
            <a:ext cx="88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chemeClr val="accent4">
                    <a:lumMod val="50000"/>
                  </a:schemeClr>
                </a:solidFill>
              </a:rPr>
              <a:t>Montes do Cáucaso</a:t>
            </a:r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AD4E13B2-E08D-4A75-A18C-F5D9669CFE80}"/>
              </a:ext>
            </a:extLst>
          </p:cNvPr>
          <p:cNvCxnSpPr>
            <a:cxnSpLocks/>
          </p:cNvCxnSpPr>
          <p:nvPr/>
        </p:nvCxnSpPr>
        <p:spPr>
          <a:xfrm flipH="1">
            <a:off x="7255300" y="2530462"/>
            <a:ext cx="459250" cy="321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302964A7-76FD-4E71-AAFD-3C139B367D92}"/>
              </a:ext>
            </a:extLst>
          </p:cNvPr>
          <p:cNvCxnSpPr>
            <a:cxnSpLocks/>
          </p:cNvCxnSpPr>
          <p:nvPr/>
        </p:nvCxnSpPr>
        <p:spPr>
          <a:xfrm flipH="1">
            <a:off x="7163813" y="2530462"/>
            <a:ext cx="598365" cy="658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2319A42A-1015-429D-8B39-BF9E4EF533FB}"/>
              </a:ext>
            </a:extLst>
          </p:cNvPr>
          <p:cNvCxnSpPr>
            <a:cxnSpLocks/>
          </p:cNvCxnSpPr>
          <p:nvPr/>
        </p:nvCxnSpPr>
        <p:spPr>
          <a:xfrm flipH="1">
            <a:off x="7040489" y="3603157"/>
            <a:ext cx="422506" cy="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8D74E1B-F97A-4E57-8924-4BEC695D4A61}"/>
              </a:ext>
            </a:extLst>
          </p:cNvPr>
          <p:cNvSpPr txBox="1"/>
          <p:nvPr/>
        </p:nvSpPr>
        <p:spPr>
          <a:xfrm>
            <a:off x="6964813" y="1466366"/>
            <a:ext cx="74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solidFill>
                  <a:srgbClr val="0070C0"/>
                </a:solidFill>
              </a:rPr>
              <a:t>Mar de Kara</a:t>
            </a:r>
          </a:p>
        </p:txBody>
      </p: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F24D7CC5-D880-4326-BB28-483AB8255926}"/>
              </a:ext>
            </a:extLst>
          </p:cNvPr>
          <p:cNvCxnSpPr>
            <a:cxnSpLocks/>
          </p:cNvCxnSpPr>
          <p:nvPr/>
        </p:nvCxnSpPr>
        <p:spPr>
          <a:xfrm flipH="1">
            <a:off x="6742684" y="1716907"/>
            <a:ext cx="418232" cy="179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7B52AA8-EC93-41E1-84A9-7DC8BCAD73CA}"/>
              </a:ext>
            </a:extLst>
          </p:cNvPr>
          <p:cNvSpPr txBox="1"/>
          <p:nvPr/>
        </p:nvSpPr>
        <p:spPr>
          <a:xfrm>
            <a:off x="3671633" y="3842597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rgbClr val="FF0000"/>
                </a:solidFill>
              </a:rPr>
              <a:t>POR</a:t>
            </a:r>
            <a:r>
              <a:rPr lang="pt-PT" sz="2400" b="1" dirty="0">
                <a:solidFill>
                  <a:srgbClr val="FFC000"/>
                </a:solidFill>
              </a:rPr>
              <a:t>TU</a:t>
            </a:r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GAL</a:t>
            </a:r>
          </a:p>
        </p:txBody>
      </p:sp>
    </p:spTree>
    <p:extLst>
      <p:ext uri="{BB962C8B-B14F-4D97-AF65-F5344CB8AC3E}">
        <p14:creationId xmlns:p14="http://schemas.microsoft.com/office/powerpoint/2010/main" val="41573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1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9FF778-27E8-4597-ABA4-2F9F0CC42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50" y="133143"/>
            <a:ext cx="819059" cy="774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1B03646-E6E4-4A01-A3B2-FDF9B02B65E9}"/>
              </a:ext>
            </a:extLst>
          </p:cNvPr>
          <p:cNvSpPr/>
          <p:nvPr/>
        </p:nvSpPr>
        <p:spPr>
          <a:xfrm>
            <a:off x="7487089" y="520444"/>
            <a:ext cx="2650210" cy="87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4DF65A-76C8-42F8-ACC5-25F53736AE4F}"/>
              </a:ext>
            </a:extLst>
          </p:cNvPr>
          <p:cNvSpPr txBox="1"/>
          <p:nvPr/>
        </p:nvSpPr>
        <p:spPr>
          <a:xfrm flipH="1">
            <a:off x="0" y="6203084"/>
            <a:ext cx="121920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Calibri" panose="020F0502020204030204" pitchFamily="34" charset="0"/>
                <a:cs typeface="Times New Roman" panose="02020603050405020304" pitchFamily="18" charset="0"/>
              </a:rPr>
              <a:t>PORTUGAL FAZ PARTE DA UNIÃO EUROPEIA (que é constituída por 27 países).</a:t>
            </a:r>
          </a:p>
          <a:p>
            <a:pPr algn="ctr"/>
            <a:endParaRPr lang="pt-PT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oq De Barcelos Rooster Of Portugal Galo de Barcelos Sticker">
            <a:extLst>
              <a:ext uri="{FF2B5EF4-FFF2-40B4-BE49-F238E27FC236}">
                <a16:creationId xmlns:a16="http://schemas.microsoft.com/office/drawing/2014/main" id="{3534A060-9103-4DBE-B0E1-C011B3B9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5" t="10636" r="23625" b="9620"/>
          <a:stretch/>
        </p:blipFill>
        <p:spPr bwMode="auto">
          <a:xfrm>
            <a:off x="344046" y="143379"/>
            <a:ext cx="523848" cy="8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B6B5A74-51E7-4C42-9B60-605EEF101A27}"/>
              </a:ext>
            </a:extLst>
          </p:cNvPr>
          <p:cNvSpPr/>
          <p:nvPr/>
        </p:nvSpPr>
        <p:spPr>
          <a:xfrm>
            <a:off x="113342" y="112061"/>
            <a:ext cx="788445" cy="7890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4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9B155D6-4C10-4792-8F56-65943FE2D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58" y="0"/>
            <a:ext cx="6203084" cy="62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18E6CC3-189E-4D2A-8D93-295E33519746}"/>
              </a:ext>
            </a:extLst>
          </p:cNvPr>
          <p:cNvSpPr txBox="1"/>
          <p:nvPr/>
        </p:nvSpPr>
        <p:spPr>
          <a:xfrm>
            <a:off x="3817016" y="775200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A M É R I C 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D871FF-24A9-4F3D-8488-4EA18BC3AB4E}"/>
              </a:ext>
            </a:extLst>
          </p:cNvPr>
          <p:cNvSpPr txBox="1"/>
          <p:nvPr/>
        </p:nvSpPr>
        <p:spPr>
          <a:xfrm>
            <a:off x="7639174" y="2706976"/>
            <a:ext cx="100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Á S I 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4F4B26-0487-4027-B379-50D64B11B0C1}"/>
              </a:ext>
            </a:extLst>
          </p:cNvPr>
          <p:cNvSpPr txBox="1"/>
          <p:nvPr/>
        </p:nvSpPr>
        <p:spPr>
          <a:xfrm>
            <a:off x="5128596" y="4717776"/>
            <a:ext cx="147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/>
              <a:t>Á F R I C 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0D00A37-773B-4FF8-9EBB-25B7F232B396}"/>
              </a:ext>
            </a:extLst>
          </p:cNvPr>
          <p:cNvSpPr/>
          <p:nvPr/>
        </p:nvSpPr>
        <p:spPr>
          <a:xfrm rot="1924917">
            <a:off x="4045887" y="3269583"/>
            <a:ext cx="976021" cy="64790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0308CB-2CC0-444E-B2BD-66E75C246083}"/>
              </a:ext>
            </a:extLst>
          </p:cNvPr>
          <p:cNvSpPr txBox="1"/>
          <p:nvPr/>
        </p:nvSpPr>
        <p:spPr>
          <a:xfrm>
            <a:off x="3583787" y="2447979"/>
            <a:ext cx="180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70C0"/>
                </a:solidFill>
              </a:rPr>
              <a:t>Oceano</a:t>
            </a: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Atlântico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431CF45-F60A-4B17-8B95-71053C554DC1}"/>
              </a:ext>
            </a:extLst>
          </p:cNvPr>
          <p:cNvSpPr txBox="1"/>
          <p:nvPr/>
        </p:nvSpPr>
        <p:spPr>
          <a:xfrm>
            <a:off x="5265662" y="842014"/>
            <a:ext cx="180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0070C0"/>
                </a:solidFill>
              </a:rPr>
              <a:t>Oceano</a:t>
            </a: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Glacial</a:t>
            </a: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Ártico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D140AEE-79F1-4607-A595-AC275D57AD28}"/>
              </a:ext>
            </a:extLst>
          </p:cNvPr>
          <p:cNvSpPr txBox="1"/>
          <p:nvPr/>
        </p:nvSpPr>
        <p:spPr>
          <a:xfrm>
            <a:off x="3666941" y="3833120"/>
            <a:ext cx="180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b="1" dirty="0">
                <a:solidFill>
                  <a:srgbClr val="FF0000"/>
                </a:solidFill>
              </a:rPr>
              <a:t>POR</a:t>
            </a:r>
            <a:r>
              <a:rPr lang="pt-PT" sz="2400" b="1" dirty="0">
                <a:solidFill>
                  <a:srgbClr val="FFC000"/>
                </a:solidFill>
              </a:rPr>
              <a:t>TU</a:t>
            </a:r>
            <a:r>
              <a:rPr lang="pt-PT" sz="2400" b="1" dirty="0">
                <a:solidFill>
                  <a:schemeClr val="accent6">
                    <a:lumMod val="50000"/>
                  </a:schemeClr>
                </a:solidFill>
              </a:rPr>
              <a:t>GAL</a:t>
            </a:r>
          </a:p>
        </p:txBody>
      </p:sp>
    </p:spTree>
    <p:extLst>
      <p:ext uri="{BB962C8B-B14F-4D97-AF65-F5344CB8AC3E}">
        <p14:creationId xmlns:p14="http://schemas.microsoft.com/office/powerpoint/2010/main" val="39043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52731</TotalTime>
  <Words>1792</Words>
  <Application>Microsoft Office PowerPoint</Application>
  <PresentationFormat>Ecrã Panorâmico</PresentationFormat>
  <Paragraphs>313</Paragraphs>
  <Slides>30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inherit</vt:lpstr>
      <vt:lpstr>Trebuchet MS</vt:lpstr>
      <vt:lpstr>Verdana</vt:lpstr>
      <vt:lpstr>Verdana Pro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</dc:creator>
  <cp:lastModifiedBy>Miguel</cp:lastModifiedBy>
  <cp:revision>659</cp:revision>
  <dcterms:created xsi:type="dcterms:W3CDTF">2020-09-24T16:30:28Z</dcterms:created>
  <dcterms:modified xsi:type="dcterms:W3CDTF">2021-05-25T20:58:23Z</dcterms:modified>
</cp:coreProperties>
</file>