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296" r:id="rId3"/>
    <p:sldId id="422" r:id="rId4"/>
    <p:sldId id="451" r:id="rId5"/>
    <p:sldId id="449" r:id="rId6"/>
    <p:sldId id="456" r:id="rId7"/>
    <p:sldId id="457" r:id="rId8"/>
    <p:sldId id="458" r:id="rId9"/>
    <p:sldId id="416" r:id="rId10"/>
    <p:sldId id="462" r:id="rId11"/>
    <p:sldId id="414" r:id="rId12"/>
    <p:sldId id="463" r:id="rId13"/>
    <p:sldId id="461" r:id="rId14"/>
    <p:sldId id="459" r:id="rId15"/>
    <p:sldId id="464" r:id="rId16"/>
    <p:sldId id="287" r:id="rId17"/>
    <p:sldId id="286" r:id="rId18"/>
    <p:sldId id="284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0B"/>
    <a:srgbClr val="82FF09"/>
    <a:srgbClr val="FFFFCC"/>
    <a:srgbClr val="E0C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9E8F2-7140-4B2B-B96A-3541D16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9853D-0A6F-4FE7-9CF2-29931BC0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EB7AE4-9718-4D28-BACA-024EDE66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6EB232-F9F8-41CD-8074-B95E5E40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C011D3-A4F1-4DD9-B806-B9095820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799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346DC-F862-4574-A503-DA36C767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C177590-E6DF-40BD-A754-D11955555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677EB6-F1A3-4976-BEA8-23AA77E8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58606B6-B004-4714-992B-8E2A02A7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EF3933-9D1B-41F7-B09E-657F4A2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4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95C94E-3D5A-42EB-ADBD-DC9100DBF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739B056-0A97-4AA7-A62C-DE4D8061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37639AF-89C0-48C4-AF24-45622041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0DC2132-AEE6-4E54-81A4-A228C9BE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BB2655-8ADE-40B3-A10B-7A8F3FAB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371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195F7-1283-41B7-81B0-9EBAEDDB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6C460A-C24A-41D4-A02E-EF3D5DC5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FAC251-6E71-452F-A6FB-5F4D953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1D28216-B483-46BD-B2FA-7CC15C3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9E6F10E-2545-4FCB-8E54-4C9D3588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437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AD3A-884A-42D3-83F8-82FBB610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C6E784C-2C55-409F-81B1-756784A8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48A887-7AFC-47F9-BA20-693649CA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F68389-3E63-4E9B-B87F-951F6BF6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EA34CC-2ED2-4DF8-8904-E1C4EE79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159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C8982-7C63-4CDA-9225-9DFBEFA0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8DB267-D520-4726-A74B-ACD51FB67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28E8D38-9C11-42C9-9CE4-3A981A3A3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B2EC70B-14DF-45BA-90F6-7D5BDBEA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1C04A48-1114-4268-B745-3A5F729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55A1863-7A60-4298-84FF-EC3ADD13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842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5108C-B94C-4E3F-9C13-F65E0C36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EBFFD6-728D-41DE-866C-1B8EF2D7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E76D68-9E7C-4921-A72C-E2B6F0F2B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F466BAD-F7C2-4011-8D4B-11CBC843E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37EF06E-82E2-46EC-B708-2F72C6056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294CCA3-395C-4F11-9A4B-DDA64CE7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A4A0502-6FFF-4A31-8FAC-7F5C4223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20A4AFC-84EE-4924-9A5D-2AA1D336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558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76D37-F88B-458D-88F1-A1DD3FC8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69130D2-8CD7-46D0-86A8-94B76291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8E28DA3-6598-453A-8E91-65314A86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B883AA1-E741-451C-80FE-5CF1CAFA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4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5B2418F-A373-4C35-BBC3-6DDCEF6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0018CFA-4750-41F0-B656-D00836F8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182E4CF-B1C5-45A7-B200-6C0AC436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7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1A32-24B0-45B6-958B-2292DE0B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DD381D-B675-4348-97B7-1E931BA2C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A6F9523-7B85-4675-85A5-5FCF865E7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10F18F-3645-4D97-94CA-9F102CA8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F9AB712-697C-45DB-B3F0-67D8D6A0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2AB8464-DDDE-4C83-BBBC-2A3E1A69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92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AD4F6-84E6-4CB7-93C1-A7070B4F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C680B55-CA71-4D6F-A398-1D041B4EC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96042E-152C-41DE-B5CC-AC60901D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19F73D-A90E-447A-A8D3-ECED01D3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0B30ED2-5379-4B31-83F7-ACB15DD4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3887F11-A42E-43AB-A587-09C0169C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693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F7671CE-F253-4F4B-9919-F25F8EC0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5D96C7D-1804-414D-8FE3-BABD896C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192ACA-E985-45E9-8E5B-339CCBBC0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9D5156-5B57-44C5-92FC-44160C46A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55AF9F5-7128-4D04-B90B-FDA59C7B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31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ge.mec.pt/.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ge.mec.pt/.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fccn.pt/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s://anacom.p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amtc.pt/" TargetMode="External"/><Relationship Id="rId4" Type="http://schemas.openxmlformats.org/officeDocument/2006/relationships/hyperlink" Target="https://www.fpc.pt/" TargetMode="Externa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plware.sapo.pt/tutoriais/networking/tecnologias-1g-2g-2-5-g-3g-e-4g-sabe-a-diferen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kids.pplware.sapo.pt/o-meu-computador/bytes-e-bits-afinal-qual-e-a-diferen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D3552B5-B3AA-42CD-ADD2-F41FB2242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" y="0"/>
            <a:ext cx="12193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6213335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A cidade do Porto beneficia da proximidade de quatro escolas de Ensino Superior tecnológico de referência: FEUP (Universidade do Porto), ISEP (Instituto Politécnico do Porto), Universidade do Minho e Universidade de Aveiro.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1160060" y="520971"/>
            <a:ext cx="1075484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tecnológicas localizadas na cidade do Porto (a oriente) </a:t>
            </a:r>
          </a:p>
          <a:p>
            <a:pPr algn="just"/>
            <a:endParaRPr lang="pt-PT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NÓS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Empresa tecnológica e de telecomunicações (fusão da ZON com a Optimus). Criada em 2013, tem em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Campanhã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um grande complexo de escritórios.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1875 até ao final dos anos 90 do século XX, o terreno foi ocupado por armazéns e linhas de mercadoria da CP na Estação de Campanhã (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nos.pt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BLIP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Empresa tecnológica dedica-se aos jogos </a:t>
            </a:r>
            <a:r>
              <a:rPr lang="pt-PT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Criada no Porto em </a:t>
            </a:r>
            <a:r>
              <a:rPr lang="pt-PT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está no </a:t>
            </a: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Bonfim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desde 2016. O imponente edifício de 5800 m2 inclui terraços, ginásio e originais salas de reuniões como uma diligência… O espaço foi estação de serviço, garagem e concessionário automóvel (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blip.pt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TalkDesk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mpresa tecnológica designada Unicórnio (empresas avaliadas em mais de mil milhões de USD). Criada em 2011, no Porto desde 2017, está no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Bonfim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desde 2019. De 1905 a 1925, o edifício foi uma fábrica de chapelaria, em 1926 foi a Grande Fábrica de Calçado Atlas (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www.talkdesk.com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Natixis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Empresa tecnológica do Grupo Banque 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Populaire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Caisse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Epargne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segundo maior grupo bancário francês. Presta serviços diversos para escritórios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38 países. Criada em 2006, está no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Bonfim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desde </a:t>
            </a:r>
            <a:r>
              <a:rPr lang="pt-PT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espaço foi originalmente uma fábrica têxtil, que foi demolida. De meados dos anos 90 do século XX até cerca de 2010 foi a sede da construtora Soares da Costa (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natixis.com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Feedzai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Empresa tecnológica especialista em combate ao crime financeiro. Criada em 2011, está no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Bonfim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desde </a:t>
            </a:r>
            <a:r>
              <a:rPr lang="pt-PT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partilhando o mesmo edifício da 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Natixis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área que, desde meados dos anos 90 do século XX até cerca de 2010, foi o Centro Comercial Central Shopping (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feedzai.com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71497008-8040-4AEC-B5C7-450532E7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nálise ao logotipo da nova marca Nós - Logotipo.pt">
            <a:extLst>
              <a:ext uri="{FF2B5EF4-FFF2-40B4-BE49-F238E27FC236}">
                <a16:creationId xmlns:a16="http://schemas.microsoft.com/office/drawing/2014/main" id="{61A42240-19B8-40EA-9754-250E54F4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" y="940340"/>
            <a:ext cx="1175836" cy="7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C345EB-316A-4E64-838A-667D0E0D4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7" y="2006656"/>
            <a:ext cx="1189484" cy="668020"/>
          </a:xfrm>
          <a:prstGeom prst="rect">
            <a:avLst/>
          </a:prstGeom>
        </p:spPr>
      </p:pic>
      <p:pic>
        <p:nvPicPr>
          <p:cNvPr id="3080" name="Picture 8" descr="Finance EMEA Manager - Natixis - Ref.7393852">
            <a:extLst>
              <a:ext uri="{FF2B5EF4-FFF2-40B4-BE49-F238E27FC236}">
                <a16:creationId xmlns:a16="http://schemas.microsoft.com/office/drawing/2014/main" id="{0D28D229-B775-4685-A3BC-8769742F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3900448"/>
            <a:ext cx="1187357" cy="2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ne Cloud Platform to Manage Financial Crime | Feedzai">
            <a:extLst>
              <a:ext uri="{FF2B5EF4-FFF2-40B4-BE49-F238E27FC236}">
                <a16:creationId xmlns:a16="http://schemas.microsoft.com/office/drawing/2014/main" id="{4E931C42-11C7-4F80-850C-11D4CD7F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5204878"/>
            <a:ext cx="1175836" cy="3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alkDesk Scales To Success: From TwilioFund To A 15 Million Dollar Series A">
            <a:extLst>
              <a:ext uri="{FF2B5EF4-FFF2-40B4-BE49-F238E27FC236}">
                <a16:creationId xmlns:a16="http://schemas.microsoft.com/office/drawing/2014/main" id="{ABA653F5-10D7-414C-923C-BCE683D06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2991455"/>
            <a:ext cx="1187357" cy="37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6213335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A cidade do Porto beneficia da proximidade de quatro escolas de Ensino Superior tecnológico de referência: FEUP (Universidade do Porto), ISEP (Instituto Politécnico do Porto), Universidade do Minho e Universidade de Aveiro.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1105469" y="520971"/>
            <a:ext cx="108094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tecnológicas localizadas na cidade do Porto (centro e ocidente) </a:t>
            </a:r>
          </a:p>
          <a:p>
            <a:pPr algn="just"/>
            <a:endParaRPr lang="pt-PT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CPC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 Companhia Portuguesa de Computadores compreende um grupo de empresas tecnológicas e de telecomunicações (CPC IT4ALL, CPC ECHO, EGAPI, ITS 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Side e CPC 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Criada em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tem sede na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Vitória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antigas Galerias </a:t>
            </a:r>
            <a:r>
              <a:rPr lang="pt-PT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Lumière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https://www.cpcis.pt/#empresas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Sector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Empresa tecnológica dedica-se às soluções informáticas para organização e gestão de empresas. Criada no Porto em 2005, nas antigas Galerias </a:t>
            </a:r>
            <a:r>
              <a:rPr lang="pt-PT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Lumière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tem escritórios em Aveiro, Braga, Bragança, Lisboa e Castelo Branco. Localiza-se em </a:t>
            </a:r>
            <a:r>
              <a:rPr lang="pt-P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Ramalde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(Boavista), num arrojado complexo de escritórios inaugurado em 2021 (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https://www.itsector.pt/contacts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Devscope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mpresa tecnológica parceira da Microsoft, localizada no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(Rua de Passos Manuel), no edifício do antigo Centro Comercial Invictos (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https://devscope.net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pt-PT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 tecnológica de Coimbra, é uma das mais importantes do mundo, com clientes como NASA, Vodafone e </a:t>
            </a:r>
            <a:r>
              <a:rPr lang="pt-PT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York. Criada em 1998, está no </a:t>
            </a:r>
            <a:r>
              <a:rPr lang="pt-P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Porto (perto da Rua de Gonçalo Cristóvão) desde </a:t>
            </a:r>
            <a:r>
              <a:rPr lang="pt-PT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criticalsoftware.com</a:t>
            </a:r>
            <a:r>
              <a:rPr lang="pt-P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PT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Farfetch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comércio </a:t>
            </a:r>
            <a:r>
              <a:rPr lang="pt-PT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(moda de luxo), considerada unicórnio. Criada em 2008, é cotada na Bolsa de Nova Iorque desde 2018. No Porto, localiza-se em 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Ramalde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(Boavista) desde 2019/Lionesa (Matosinhos) desde 2014, tem escrit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órios em Braga, Guimarães, Lisboa, Londres, Moscovo, Dubai, Nova Deli, Shangai, Tóquio, Nova Iorque, Los Angeles e São Paulo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https://www.farfetch.com/pt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71497008-8040-4AEC-B5C7-450532E7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fluencer Marketing Manager - Performance - Influencer Marketing Jobs">
            <a:extLst>
              <a:ext uri="{FF2B5EF4-FFF2-40B4-BE49-F238E27FC236}">
                <a16:creationId xmlns:a16="http://schemas.microsoft.com/office/drawing/2014/main" id="{26D3161D-3C84-4CD4-92BC-E25158FF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" y="4638959"/>
            <a:ext cx="1105469" cy="7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rupo CPCis - Shaping IT since 1984...">
            <a:extLst>
              <a:ext uri="{FF2B5EF4-FFF2-40B4-BE49-F238E27FC236}">
                <a16:creationId xmlns:a16="http://schemas.microsoft.com/office/drawing/2014/main" id="{1977C1C9-B66A-4A25-BF98-DDB60BFE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" y="1038489"/>
            <a:ext cx="1114971" cy="2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TSector | LinkedIn">
            <a:extLst>
              <a:ext uri="{FF2B5EF4-FFF2-40B4-BE49-F238E27FC236}">
                <a16:creationId xmlns:a16="http://schemas.microsoft.com/office/drawing/2014/main" id="{0F7F182B-4168-4E97-B4BA-0923DB26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" y="1836195"/>
            <a:ext cx="1169174" cy="116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arceiros | Microsoft Power BI">
            <a:extLst>
              <a:ext uri="{FF2B5EF4-FFF2-40B4-BE49-F238E27FC236}">
                <a16:creationId xmlns:a16="http://schemas.microsoft.com/office/drawing/2014/main" id="{77F8073A-C91E-4BD3-8879-55C344C16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" y="3120645"/>
            <a:ext cx="1114971" cy="48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mpresa Critical Software reforça polo de Vila Real para os 50  colaboradores | Notícias de Viseu">
            <a:extLst>
              <a:ext uri="{FF2B5EF4-FFF2-40B4-BE49-F238E27FC236}">
                <a16:creationId xmlns:a16="http://schemas.microsoft.com/office/drawing/2014/main" id="{5CDD73E6-4A1D-4EEA-B834-FBF31F2F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" y="3837642"/>
            <a:ext cx="1191920" cy="4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6213335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A cidade do Porto beneficia da proximidade de quatro escolas de Ensino Superior tecnológico de referência: FEUP (Universidade do Porto), ISEP (Instituto Politécnico do Porto), Universidade do Minho e Universidade de Aveiro.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1105469" y="520971"/>
            <a:ext cx="994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Outras e</a:t>
            </a:r>
            <a:r>
              <a:rPr lang="pt-PT" sz="1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mpresas tecnológicas localizadas na cidade do Porto </a:t>
            </a:r>
          </a:p>
          <a:p>
            <a:pPr algn="just"/>
            <a:endParaRPr lang="pt-PT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71497008-8040-4AEC-B5C7-450532E7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bankIT | Celent">
            <a:extLst>
              <a:ext uri="{FF2B5EF4-FFF2-40B4-BE49-F238E27FC236}">
                <a16:creationId xmlns:a16="http://schemas.microsoft.com/office/drawing/2014/main" id="{9482C244-E3FF-4D16-88BE-B2223B03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792" y="869426"/>
            <a:ext cx="4710597" cy="28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bs at Veniam">
            <a:extLst>
              <a:ext uri="{FF2B5EF4-FFF2-40B4-BE49-F238E27FC236}">
                <a16:creationId xmlns:a16="http://schemas.microsoft.com/office/drawing/2014/main" id="{69BF7E80-75D2-421E-89FC-67B9D482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13" y="1131134"/>
            <a:ext cx="4284941" cy="2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TIMAL OPENS NEW OFFICE AT UPTEC IN PORTO - AFIA">
            <a:extLst>
              <a:ext uri="{FF2B5EF4-FFF2-40B4-BE49-F238E27FC236}">
                <a16:creationId xmlns:a16="http://schemas.microsoft.com/office/drawing/2014/main" id="{352E6008-FE7E-4945-9002-E421024C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45" y="1764344"/>
            <a:ext cx="3816209" cy="16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1B7D169-7C73-44F1-9954-6135EE76887F}"/>
              </a:ext>
            </a:extLst>
          </p:cNvPr>
          <p:cNvSpPr txBox="1"/>
          <p:nvPr/>
        </p:nvSpPr>
        <p:spPr>
          <a:xfrm>
            <a:off x="389745" y="3732554"/>
            <a:ext cx="11422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b="1" dirty="0"/>
              <a:t>				   Incubadora de empresas tecnológicas da </a:t>
            </a:r>
          </a:p>
          <a:p>
            <a:pPr algn="l"/>
            <a:r>
              <a:rPr lang="pt-PT" b="1" dirty="0"/>
              <a:t>				   Universidade do Porto, com quatro polos:</a:t>
            </a:r>
          </a:p>
          <a:p>
            <a:pPr algn="l"/>
            <a:endParaRPr lang="pt-PT" b="1" dirty="0"/>
          </a:p>
          <a:p>
            <a:pPr algn="l"/>
            <a:r>
              <a:rPr lang="pt-PT" b="1" dirty="0"/>
              <a:t>UPTEC do 		UPTEC do 		UPTEC do 		UPTEC do </a:t>
            </a:r>
          </a:p>
          <a:p>
            <a:pPr algn="l"/>
            <a:r>
              <a:rPr lang="pt-PT" b="1" dirty="0"/>
              <a:t>Polo de </a:t>
            </a:r>
            <a:r>
              <a:rPr lang="pt-PT" b="1" dirty="0" err="1"/>
              <a:t>Asprela</a:t>
            </a:r>
            <a:r>
              <a:rPr lang="pt-PT" b="1" dirty="0"/>
              <a:t> I		Polo de </a:t>
            </a:r>
            <a:r>
              <a:rPr lang="pt-PT" b="1" dirty="0" err="1"/>
              <a:t>Asprela</a:t>
            </a:r>
            <a:r>
              <a:rPr lang="pt-PT" b="1" dirty="0"/>
              <a:t> II		Polo de Coronel Pacheco	Polo do Mar</a:t>
            </a:r>
          </a:p>
          <a:p>
            <a:pPr algn="l"/>
            <a:r>
              <a:rPr lang="pt-PT" b="1" dirty="0"/>
              <a:t>(Paranhos, Porto)		(Paranhos, Porto)		(UF Centro, Porto)		(Leça da Palmeira, Matosinhos)</a:t>
            </a:r>
          </a:p>
        </p:txBody>
      </p:sp>
    </p:spTree>
    <p:extLst>
      <p:ext uri="{BB962C8B-B14F-4D97-AF65-F5344CB8AC3E}">
        <p14:creationId xmlns:p14="http://schemas.microsoft.com/office/powerpoint/2010/main" val="17765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2330981" y="520971"/>
            <a:ext cx="9583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Escolas tecnológicas de Ensino Superior localizadas </a:t>
            </a:r>
            <a:r>
              <a:rPr lang="pt-PT" b="1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perto</a:t>
            </a:r>
            <a:r>
              <a:rPr lang="pt-PT" sz="1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e no Porto </a:t>
            </a:r>
          </a:p>
          <a:p>
            <a:pPr algn="just"/>
            <a:endParaRPr lang="pt-PT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FEUP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Universidade criada em 1911; evoluiu da Aula Náutica, criada em 1765,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pois Academia Politécnica, em 1837. Desde 1926 tem esta designação (FEUP), sendo uma das várias faculdades que constituem a Universidade do Porto. A formação nestas áreas e afins compreende 4 licenciaturas e 8 mestrados nestas áreas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https://sigarra.up.pt/feup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ISEP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Escola Industrial do Porto criada em 1852; </a:t>
            </a:r>
            <a:r>
              <a:rPr lang="pt-PT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desigada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Instituto Industrial do Porto até 1974, data da atual designação. Em 1989 passa a ser uma das Escolas do Instituto Politécnico do Porto. A oferta formativa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Sistemas, Informática e áreas afins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compreende 5 licenciaturas e 6 mestrados  (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https://www.isep.ipp.pt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 MINHO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Universidade criada em 1973; Escola de Engenharia criada em 1975. Há uma forte tradição, com um dos primeiros cursos de Engenharia de Sistemas e Informática do país. Atualmente, em Sistemas, Informática e áreas afins, a Escola de Engenharia tem 4 licenciaturas e 9 mestrados, entre Braga e Guimarães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https://www.uminho.pt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sz="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 AVEIRO </a:t>
            </a: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Universidade criada em 1973. Desde o início procurou ser inovadora, como sucedeu em </a:t>
            </a:r>
            <a:r>
              <a:rPr lang="pt-PT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1974/1975 com o curso de Eletrónica e de Telecomunicações, referência nacional na área, que se desenvolveu até ao atual Departamento de Eletrónica, Telecomunicações e Informática, com 3 licenciaturas e 7 mestrados 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https://www.ua.pt</a:t>
            </a: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t-PT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71497008-8040-4AEC-B5C7-450532E7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ontrolo 2016 - Committees">
            <a:extLst>
              <a:ext uri="{FF2B5EF4-FFF2-40B4-BE49-F238E27FC236}">
                <a16:creationId xmlns:a16="http://schemas.microsoft.com/office/drawing/2014/main" id="{5A547863-0D3D-4716-A809-CFB49F60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" y="3539767"/>
            <a:ext cx="21240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590F433-A4CD-4DAE-A19A-25CE650B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7" y="2314839"/>
            <a:ext cx="1844460" cy="5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FC">
            <a:extLst>
              <a:ext uri="{FF2B5EF4-FFF2-40B4-BE49-F238E27FC236}">
                <a16:creationId xmlns:a16="http://schemas.microsoft.com/office/drawing/2014/main" id="{79D89C55-A444-4493-B295-9A04A91D4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9" y="1005548"/>
            <a:ext cx="2009170" cy="7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A68FBA-4DBD-4F8F-82E9-F6A326483265}"/>
              </a:ext>
            </a:extLst>
          </p:cNvPr>
          <p:cNvSpPr txBox="1"/>
          <p:nvPr/>
        </p:nvSpPr>
        <p:spPr>
          <a:xfrm flipH="1">
            <a:off x="-6625" y="6219963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A cidade do Porto beneficia da proximidade de quatro escolas de Ensino Superior tecnológico de referência: FEUP (Universidade do Porto), ISEP (Instituto Politécnico do Porto), Universidade do Minho e Universidade de Aveiro.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4A6164-5806-48B5-BBBF-E6CABD195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5" y="5053406"/>
            <a:ext cx="1909753" cy="10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6213328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Extraído do Programa de Geografia A, Ministério da Educação, 2001.</a:t>
            </a:r>
          </a:p>
          <a:p>
            <a:pPr algn="ctr"/>
            <a:r>
              <a:rPr lang="pt-PT" dirty="0"/>
              <a:t>Fonte: </a:t>
            </a:r>
            <a:r>
              <a:rPr lang="pt-P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www.dge.mec.pt</a:t>
            </a:r>
            <a:r>
              <a:rPr lang="pt-PT" dirty="0"/>
              <a:t> (acedido em 24-01-2020).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995649" y="1451113"/>
            <a:ext cx="101741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4. A </a:t>
            </a:r>
            <a:r>
              <a:rPr lang="pt-PT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pt-PT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COMO SE MOVIMENTA E COMUNICA</a:t>
            </a:r>
            <a:endParaRPr lang="pt-PT" sz="1800" b="1" u="sng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Subtema: 4.1 – A diversidade dos modos de transporte e a desigualdade espacial das redes</a:t>
            </a:r>
          </a:p>
          <a:p>
            <a:r>
              <a:rPr lang="pt-PT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Conteúdo: 4.1.1 - A competitividade dos diferentes modos de transporte</a:t>
            </a:r>
          </a:p>
          <a:p>
            <a:r>
              <a:rPr lang="pt-PT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Conteúdo: 4.1.2 - A distribuição espacial das redes de transporte</a:t>
            </a:r>
          </a:p>
          <a:p>
            <a:r>
              <a:rPr lang="pt-PT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Conteúdo: 4.1.3 - A inserção nas redes transeuropeias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Subtema: 4.2 – A revolução das telecomunicações e o seu impacto nas relações interterritoriais</a:t>
            </a:r>
          </a:p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Conteúdo: 4.2.1 - A distribuição espacial das redes de comunicação</a:t>
            </a:r>
          </a:p>
          <a:p>
            <a:r>
              <a:rPr lang="pt-PT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Conteúdo: 4.2.2 - O papel das TIC no dinamismo dos diferentes espaços geográficos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Subtema: 4.3 – Os transportes e as comunicações e a qualidade de vida da população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Conteúdo: 4.3.1 - A multiplicidade dos espaços de vivência</a:t>
            </a:r>
          </a:p>
          <a:p>
            <a:r>
              <a:rPr lang="pt-P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Conteúdo: 4.3.2 - Os problemas de segurança, de saúde e ambientais</a:t>
            </a:r>
          </a:p>
        </p:txBody>
      </p:sp>
      <p:pic>
        <p:nvPicPr>
          <p:cNvPr id="9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71497008-8040-4AEC-B5C7-450532E7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visto verde">
            <a:extLst>
              <a:ext uri="{FF2B5EF4-FFF2-40B4-BE49-F238E27FC236}">
                <a16:creationId xmlns:a16="http://schemas.microsoft.com/office/drawing/2014/main" id="{30861DDB-E3D5-4DED-A7FF-14BBF9FE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229" y="1915284"/>
            <a:ext cx="579396" cy="5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con logo visto verde green Sticker by Andressa Leal">
            <a:extLst>
              <a:ext uri="{FF2B5EF4-FFF2-40B4-BE49-F238E27FC236}">
                <a16:creationId xmlns:a16="http://schemas.microsoft.com/office/drawing/2014/main" id="{215C797E-4AA3-4E36-BAF8-E4516037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026" y="4776647"/>
            <a:ext cx="413706" cy="3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FA09B6AA-B4AC-4DD5-B937-7BE4B4E21F3C}"/>
              </a:ext>
            </a:extLst>
          </p:cNvPr>
          <p:cNvSpPr/>
          <p:nvPr/>
        </p:nvSpPr>
        <p:spPr>
          <a:xfrm rot="10800000">
            <a:off x="11166393" y="2939156"/>
            <a:ext cx="1010615" cy="127840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31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6213328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Extraído das Aprendizagens Essenciais de Geografia A, Ministério da Educação, 2018.</a:t>
            </a:r>
          </a:p>
          <a:p>
            <a:pPr algn="ctr"/>
            <a:r>
              <a:rPr lang="pt-PT" dirty="0"/>
              <a:t>Fonte: </a:t>
            </a:r>
            <a:r>
              <a:rPr lang="pt-P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www.dge.mec.pt</a:t>
            </a:r>
            <a:r>
              <a:rPr lang="pt-PT" dirty="0"/>
              <a:t> (acedido em 24-01-2020).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996965" y="1455508"/>
            <a:ext cx="9216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4. A </a:t>
            </a:r>
            <a:r>
              <a:rPr lang="pt-PT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pt-PT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COMO SE MOVIMENTA E COMUNICA</a:t>
            </a:r>
            <a:endParaRPr lang="pt-PT" sz="1800" b="1" u="sng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PT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Subtema: 4.2. A revolução das telecomunicações e o seu impacto nas relações interterritoriais</a:t>
            </a:r>
          </a:p>
          <a:p>
            <a:pPr algn="just"/>
            <a:endParaRPr lang="pt-PT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Conceitos: 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ciberespaço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globalização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telecomércio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teletrabalho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Tecnologias de Informação e Comunicação (TIC)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sociedade digital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fluxos de informação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 de comunicação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71497008-8040-4AEC-B5C7-450532E7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https://anacom.pt</a:t>
            </a:r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pt-PT" b="1" i="0" dirty="0">
                <a:effectLst/>
              </a:rPr>
              <a:t>Autoridade Nacional de Comunicações – </a:t>
            </a:r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ANACOM] / </a:t>
            </a:r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https://www.fccn.pt</a:t>
            </a:r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[Computação Científica </a:t>
            </a:r>
            <a:r>
              <a:rPr lang="pt-PT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Nacio</a:t>
            </a:r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.]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https://www.fpc.pt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[Fundação Portuguesa das Comunicações – Lisboa / Museu das Comunicações]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https://www.amtc.pt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[Alfândega do Porto / Museu dos Transportes e Comunicações – Porto]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TOCA A TRABALHAR!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10+ Melhores Ideias de significados | dicionário online, dicionário, língua  portuguesa">
            <a:extLst>
              <a:ext uri="{FF2B5EF4-FFF2-40B4-BE49-F238E27FC236}">
                <a16:creationId xmlns:a16="http://schemas.microsoft.com/office/drawing/2014/main" id="{AC9338AD-D070-48E2-B094-67E6A1C8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715565"/>
            <a:ext cx="2215601" cy="39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PC Portátil 11&quot; N3350 4GB/16GB Chrome OS ChromeBook G6 (RECONDICIONADO) -  HP | Castro Electrónica, Lda">
            <a:extLst>
              <a:ext uri="{FF2B5EF4-FFF2-40B4-BE49-F238E27FC236}">
                <a16:creationId xmlns:a16="http://schemas.microsoft.com/office/drawing/2014/main" id="{A80BAA1C-AD9B-4133-8BF3-827E7ED0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87" y="313244"/>
            <a:ext cx="7130573" cy="46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CD95FD35-BAAE-492B-A9A4-A0FDF3FE3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1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descobrir as TIC com a Geografia A e a Geografia A com as TIC!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estar com atenção a Portugal!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TODOS terminar o ano em beleza!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Time to explore (Calvin &amp; Hobbes) [1920x1200] : ComicWalls">
            <a:extLst>
              <a:ext uri="{FF2B5EF4-FFF2-40B4-BE49-F238E27FC236}">
                <a16:creationId xmlns:a16="http://schemas.microsoft.com/office/drawing/2014/main" id="{D4E10C5C-FE9F-4B32-8507-20384F9C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75" y="0"/>
            <a:ext cx="7672049" cy="4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B909076E-6F0A-4C52-843B-B4B2A19A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F82D4D-E910-45E7-A164-E317A9EA6BD0}"/>
              </a:ext>
            </a:extLst>
          </p:cNvPr>
          <p:cNvSpPr txBox="1"/>
          <p:nvPr/>
        </p:nvSpPr>
        <p:spPr>
          <a:xfrm>
            <a:off x="9534452" y="6024474"/>
            <a:ext cx="265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200" dirty="0"/>
              <a:t>GEOGRAFIA A – 11.º ANO</a:t>
            </a:r>
          </a:p>
          <a:p>
            <a:pPr algn="l"/>
            <a:r>
              <a:rPr lang="pt-PT" sz="1200" dirty="0"/>
              <a:t>TEMA 4 / SUBTEMA 4.2.</a:t>
            </a:r>
          </a:p>
          <a:p>
            <a:pPr algn="l"/>
            <a:r>
              <a:rPr lang="pt-PT" sz="1200" dirty="0"/>
              <a:t>Agrupamento de Escolas António Nobre</a:t>
            </a:r>
          </a:p>
          <a:p>
            <a:pPr algn="l"/>
            <a:r>
              <a:rPr lang="pt-PT" sz="1200" dirty="0"/>
              <a:t>© Miguel Coelho 2021</a:t>
            </a:r>
          </a:p>
        </p:txBody>
      </p:sp>
      <p:pic>
        <p:nvPicPr>
          <p:cNvPr id="5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730F018D-321E-4535-9DEE-AF8866EA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12" y="284895"/>
            <a:ext cx="6111776" cy="61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C36031F-9A66-46A8-9565-DCB8C36B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5" y="1000569"/>
            <a:ext cx="4229690" cy="4143953"/>
          </a:xfrm>
          <a:prstGeom prst="rect">
            <a:avLst/>
          </a:prstGeom>
        </p:spPr>
      </p:pic>
      <p:sp>
        <p:nvSpPr>
          <p:cNvPr id="21" name="Lua 20">
            <a:extLst>
              <a:ext uri="{FF2B5EF4-FFF2-40B4-BE49-F238E27FC236}">
                <a16:creationId xmlns:a16="http://schemas.microsoft.com/office/drawing/2014/main" id="{DD2AE66A-88BB-44BC-9BF7-CF0BC34226A8}"/>
              </a:ext>
            </a:extLst>
          </p:cNvPr>
          <p:cNvSpPr/>
          <p:nvPr/>
        </p:nvSpPr>
        <p:spPr>
          <a:xfrm rot="2468924">
            <a:off x="3364358" y="167356"/>
            <a:ext cx="2121798" cy="3649085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ua 22">
            <a:extLst>
              <a:ext uri="{FF2B5EF4-FFF2-40B4-BE49-F238E27FC236}">
                <a16:creationId xmlns:a16="http://schemas.microsoft.com/office/drawing/2014/main" id="{5B2CC157-12E0-473D-8FE2-28451E1E1CF1}"/>
              </a:ext>
            </a:extLst>
          </p:cNvPr>
          <p:cNvSpPr/>
          <p:nvPr/>
        </p:nvSpPr>
        <p:spPr>
          <a:xfrm rot="19015396">
            <a:off x="3582786" y="2542869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ua 24">
            <a:extLst>
              <a:ext uri="{FF2B5EF4-FFF2-40B4-BE49-F238E27FC236}">
                <a16:creationId xmlns:a16="http://schemas.microsoft.com/office/drawing/2014/main" id="{88668F01-017D-42BD-90F4-C17EC6787562}"/>
              </a:ext>
            </a:extLst>
          </p:cNvPr>
          <p:cNvSpPr/>
          <p:nvPr/>
        </p:nvSpPr>
        <p:spPr>
          <a:xfrm rot="7979416">
            <a:off x="6608289" y="-19677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Lua 26">
            <a:extLst>
              <a:ext uri="{FF2B5EF4-FFF2-40B4-BE49-F238E27FC236}">
                <a16:creationId xmlns:a16="http://schemas.microsoft.com/office/drawing/2014/main" id="{ABE421AD-15FE-4DDA-BE8A-4A5A25150D44}"/>
              </a:ext>
            </a:extLst>
          </p:cNvPr>
          <p:cNvSpPr/>
          <p:nvPr/>
        </p:nvSpPr>
        <p:spPr>
          <a:xfrm rot="13007108">
            <a:off x="6708694" y="2356350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EC67C32C-FB19-4323-BD1D-7F7B95DDD5F8}"/>
              </a:ext>
            </a:extLst>
          </p:cNvPr>
          <p:cNvSpPr/>
          <p:nvPr/>
        </p:nvSpPr>
        <p:spPr>
          <a:xfrm rot="12979956" flipH="1">
            <a:off x="8595127" y="3009241"/>
            <a:ext cx="445877" cy="1483591"/>
          </a:xfrm>
          <a:prstGeom prst="triangle">
            <a:avLst>
              <a:gd name="adj" fmla="val 436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A6A98F-990D-416E-9218-164B8AE45685}"/>
              </a:ext>
            </a:extLst>
          </p:cNvPr>
          <p:cNvSpPr txBox="1"/>
          <p:nvPr/>
        </p:nvSpPr>
        <p:spPr>
          <a:xfrm>
            <a:off x="8337866" y="1917761"/>
            <a:ext cx="3642102" cy="14157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800" b="1" dirty="0"/>
          </a:p>
          <a:p>
            <a:pPr algn="ctr"/>
            <a:r>
              <a:rPr lang="pt-PT" b="1" dirty="0"/>
              <a:t>VAMOS CONHECER AS TIC?</a:t>
            </a:r>
          </a:p>
          <a:p>
            <a:pPr algn="ctr"/>
            <a:endParaRPr lang="pt-PT" sz="800" b="1" dirty="0"/>
          </a:p>
          <a:p>
            <a:pPr algn="ctr"/>
            <a:r>
              <a:rPr lang="pt-PT" b="1" dirty="0"/>
              <a:t>E VER EMPRESAS DE TIC NO PORTO?</a:t>
            </a:r>
          </a:p>
          <a:p>
            <a:pPr algn="ctr"/>
            <a:endParaRPr lang="pt-PT" sz="800" b="1" dirty="0"/>
          </a:p>
          <a:p>
            <a:pPr algn="ctr"/>
            <a:r>
              <a:rPr lang="pt-PT" b="1" dirty="0"/>
              <a:t>VENHAM COMIGO!!!</a:t>
            </a:r>
          </a:p>
          <a:p>
            <a:pPr algn="ctr"/>
            <a:endParaRPr lang="pt-PT" sz="800" b="1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E9A7F30-9A06-4FF8-B2C0-9FD89586F370}"/>
              </a:ext>
            </a:extLst>
          </p:cNvPr>
          <p:cNvSpPr/>
          <p:nvPr/>
        </p:nvSpPr>
        <p:spPr>
          <a:xfrm>
            <a:off x="3642102" y="681925"/>
            <a:ext cx="666427" cy="64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AEA33B4-0140-4F5C-8218-4B29DB2CD6DD}"/>
              </a:ext>
            </a:extLst>
          </p:cNvPr>
          <p:cNvSpPr/>
          <p:nvPr/>
        </p:nvSpPr>
        <p:spPr>
          <a:xfrm>
            <a:off x="8019450" y="899237"/>
            <a:ext cx="666427" cy="64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6F4445D-A7A6-49B0-960E-3303372A8D29}"/>
              </a:ext>
            </a:extLst>
          </p:cNvPr>
          <p:cNvSpPr/>
          <p:nvPr/>
        </p:nvSpPr>
        <p:spPr>
          <a:xfrm>
            <a:off x="8908434" y="3288624"/>
            <a:ext cx="4649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113F56-09D9-4435-813A-380EEBB7F6B3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TEMA: 4. A </a:t>
            </a:r>
            <a:r>
              <a:rPr lang="pt-PT" b="1" dirty="0"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COMO SE MOVIMENTA E COMUNICA</a:t>
            </a:r>
          </a:p>
          <a:p>
            <a:pPr algn="ctr"/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4.2. A REVOLUÇÃO DAS TELECOMUNICAÇÕES E O SEU IMPACTO NAS RELAÇÕES INTERTERRITORIAIS</a:t>
            </a:r>
          </a:p>
        </p:txBody>
      </p:sp>
      <p:sp>
        <p:nvSpPr>
          <p:cNvPr id="2" name="AutoShape 2" descr="de praia  grátis ícone">
            <a:extLst>
              <a:ext uri="{FF2B5EF4-FFF2-40B4-BE49-F238E27FC236}">
                <a16:creationId xmlns:a16="http://schemas.microsoft.com/office/drawing/2014/main" id="{1B73D5E5-FDE3-4185-ABD5-BD842A7DB5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7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5F70534C-984A-4CC0-ACC8-D7A215E5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0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177643-D5AC-45CC-AA6B-BDE2F905DB20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APARELHO EXISTIA ANTES PARA…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curtas mensagens escritas/texto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fazer ou atender uma chamada de voz?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várias chamadas de voz em simultâneo?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captar a telefonia sem fios (TSF)?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… captar emissões nacionais de som e imagem em simultâneo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captar emissões internacionais de som e imagem em simultâneo?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 … longas mensagens escritas/texto?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6D1B1024-E1D2-4B44-9624-72747E19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0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44331A-2A6D-49D5-BDB9-DBFA187D4138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APARELHO EXISTIA ANTES PARA…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curtas mensagens escritas/texto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Era o telégrafo.</a:t>
            </a:r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fazer ou atender uma chamada de voz?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Era o t</a:t>
            </a:r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elefone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várias chamadas de voz em simultâneo?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Era a c</a:t>
            </a:r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entral telefónica.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captar a telefonia sem fios (TSF)?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Era a a</a:t>
            </a:r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ntena + aparelho de rádio.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… captar emissões nacionais de som e imagem em simultâneo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Era a a</a:t>
            </a:r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ntena + televisor.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captar emissões internacionais de som e imagem em simultâneo?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Era a antena parabólica + televisor.</a:t>
            </a:r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 … longas mensagens escritas/texto?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Era a máquina de escrever, o telex e, 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depois, a telecópia (tele</a:t>
            </a:r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fax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12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41DFC34E-B04E-47C7-8699-82E23D1C9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C57A37-8A8F-47CC-8EF2-81A7D8AE1EE6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APARELHO EXISTE AGORA PARA…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curtas mensagens escritas/texto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fazer ou atender uma chamada?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várias chamadas em simultâneo?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captar a telefonia sem fios (TSF)?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… captar emissões nacionais de som e imagem em simultâneo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captar emissões internacionais de som e imagem em simultâneo?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 … longas mensagens escritas/texto/imagens/vídeos/ficheiros?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49DE6903-E0B5-4C1D-92C1-C323F03A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4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44331A-2A6D-49D5-BDB9-DBFA187D4138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APARELHO EXISTE AGORA PARA…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curtas mensagens escritas/texto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É o telemóvel (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smartphone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fazer ou atender uma chamada?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É o telemóvel (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smartphone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várias chamadas em simultâneo?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É o telemóvel (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smartphone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captar a telefonia sem fios (TSF)?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É o telemóvel (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smartphone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… captar emissões nacionais de som e imagem em simultâneo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É o telemóvel (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smartphone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captar emissões internacionais de som e imagem em simultâneo?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É o telemóvel (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smartphone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 … longas mensagens escritas/texto/imagens/vídeos/ficheiros?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É o telemóvel (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smartphone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  <a:endParaRPr lang="pt-PT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EB9159BD-B1EC-40EA-9425-7A2E2172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</a:t>
            </a:r>
          </a:p>
          <a:p>
            <a:pPr algn="ctr"/>
            <a:endParaRPr lang="pt-PT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C57A37-8A8F-47CC-8EF2-81A7D8AE1EE6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OUTRAS FUNÇÕES TÊM OS TELEMÓVEIS ATUAIS?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					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					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					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					</a:t>
            </a:r>
          </a:p>
          <a:p>
            <a:pPr algn="ctr"/>
            <a:endParaRPr lang="pt-PT" b="1" noProof="0" dirty="0"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					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					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					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49DE6903-E0B5-4C1D-92C1-C323F03A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1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C57A37-8A8F-47CC-8EF2-81A7D8AE1EE6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OUTRAS FUNÇÕES TÊM OS TELEMÓVEIS ATUAIS?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Câmaras fotográficas e de vídeo.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GPS, bússola e lanterna.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Acesso à Internet / Correio eletrónico.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Suporte para os mais variados tipos de aplicações (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App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Bloco de notas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e gravador áudio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Controlo remoto de variados aparelhos domésticos (aquecimento, cozinha, televisão…) e tecnológicos (alarme, vigilância…).</a:t>
            </a:r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Entre muitas outras funções (…).</a:t>
            </a:r>
          </a:p>
        </p:txBody>
      </p:sp>
      <p:pic>
        <p:nvPicPr>
          <p:cNvPr id="12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49DE6903-E0B5-4C1D-92C1-C323F03A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Fontes: </a:t>
            </a:r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https://pplware.sapo.pt/tutoriais/networking/tecnologias-1g-2g-2-5-g-3g-e-4g-sabe-a-diferena/</a:t>
            </a:r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b="1" dirty="0">
                <a:hlinkClick r:id="rId4"/>
              </a:rPr>
              <a:t>https://kids.pplware.sapo.pt/o-meu-computador/bytes-e-bits-afinal-qual-e-a-diferenca/</a:t>
            </a:r>
            <a:endParaRPr lang="pt-PT" b="1" dirty="0"/>
          </a:p>
        </p:txBody>
      </p:sp>
      <p:pic>
        <p:nvPicPr>
          <p:cNvPr id="12" name="Picture 2" descr="5g, fast, high, speed, telecommunication icon - Download on Iconfinder">
            <a:extLst>
              <a:ext uri="{FF2B5EF4-FFF2-40B4-BE49-F238E27FC236}">
                <a16:creationId xmlns:a16="http://schemas.microsoft.com/office/drawing/2014/main" id="{4DB2EE74-6AAD-4255-9E55-08F88BFC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6" y="-13854"/>
            <a:ext cx="1012741" cy="10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29310D-09F2-41DB-9B81-96EEC523BE43}"/>
              </a:ext>
            </a:extLst>
          </p:cNvPr>
          <p:cNvSpPr txBox="1"/>
          <p:nvPr/>
        </p:nvSpPr>
        <p:spPr>
          <a:xfrm>
            <a:off x="290950" y="508089"/>
            <a:ext cx="1159625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b="1" u="sng" dirty="0">
                <a:solidFill>
                  <a:srgbClr val="00B050"/>
                </a:solidFill>
                <a:latin typeface="Arial" panose="020B0604020202020204" pitchFamily="34" charset="0"/>
              </a:rPr>
              <a:t>Cinco gerações de </a:t>
            </a:r>
            <a:r>
              <a:rPr lang="pt-PT" b="1" i="0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redes móveis de telecomunicações (resumo)</a:t>
            </a:r>
          </a:p>
          <a:p>
            <a:endParaRPr lang="pt-PT" sz="1000" i="0" dirty="0">
              <a:effectLst/>
              <a:latin typeface="Arial" panose="020B0604020202020204" pitchFamily="34" charset="0"/>
            </a:endParaRPr>
          </a:p>
          <a:p>
            <a:r>
              <a:rPr lang="pt-PT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5G – Quinta geração: </a:t>
            </a:r>
            <a:r>
              <a:rPr lang="pt-PT" i="0" dirty="0">
                <a:effectLst/>
                <a:latin typeface="Arial" panose="020B0604020202020204" pitchFamily="34" charset="0"/>
              </a:rPr>
              <a:t>cerca de 2019-2021 / </a:t>
            </a:r>
            <a:r>
              <a:rPr lang="pt-PT" dirty="0">
                <a:latin typeface="Arial" panose="020B0604020202020204" pitchFamily="34" charset="0"/>
              </a:rPr>
              <a:t>Velocidade de transmissão: até cerca de 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</a:rPr>
              <a:t>10 </a:t>
            </a:r>
            <a:r>
              <a:rPr lang="pt-PT" b="1" dirty="0" err="1">
                <a:solidFill>
                  <a:srgbClr val="00B050"/>
                </a:solidFill>
                <a:latin typeface="Arial" panose="020B0604020202020204" pitchFamily="34" charset="0"/>
              </a:rPr>
              <a:t>Gbps</a:t>
            </a:r>
            <a:r>
              <a:rPr lang="pt-PT" dirty="0">
                <a:latin typeface="Arial" panose="020B0604020202020204" pitchFamily="34" charset="0"/>
              </a:rPr>
              <a:t>.</a:t>
            </a:r>
            <a:endParaRPr lang="pt-PT" i="0" dirty="0">
              <a:effectLst/>
              <a:latin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</a:rPr>
              <a:t>Sistema digital / Transferência de dados: altíssimo débito, rapidez e qualidade.</a:t>
            </a:r>
          </a:p>
          <a:p>
            <a:endParaRPr lang="pt-PT" sz="1000" i="0" dirty="0">
              <a:effectLst/>
              <a:latin typeface="Arial" panose="020B0604020202020204" pitchFamily="34" charset="0"/>
            </a:endParaRPr>
          </a:p>
          <a:p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</a:rPr>
              <a:t>4G – Quarta geração: </a:t>
            </a:r>
            <a:r>
              <a:rPr lang="pt-PT" dirty="0">
                <a:latin typeface="Arial" panose="020B0604020202020204" pitchFamily="34" charset="0"/>
              </a:rPr>
              <a:t>cerca de 2010-2012 / Velocidade de transmissão: cerca de 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</a:rPr>
              <a:t>5-12 Mbps</a:t>
            </a:r>
            <a:r>
              <a:rPr lang="pt-PT" dirty="0">
                <a:latin typeface="Arial" panose="020B0604020202020204" pitchFamily="34" charset="0"/>
              </a:rPr>
              <a:t>.</a:t>
            </a:r>
          </a:p>
          <a:p>
            <a:r>
              <a:rPr lang="pt-PT" dirty="0">
                <a:latin typeface="Arial" panose="020B0604020202020204" pitchFamily="34" charset="0"/>
              </a:rPr>
              <a:t>Sistema digital / Transferência de dados: alto débito e qualidade equiparável à comunicação fixa (fibra ótica).</a:t>
            </a:r>
          </a:p>
          <a:p>
            <a:endParaRPr lang="pt-PT" sz="1000" dirty="0">
              <a:latin typeface="Arial" panose="020B0604020202020204" pitchFamily="34" charset="0"/>
            </a:endParaRPr>
          </a:p>
          <a:p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</a:rPr>
              <a:t>3G – Terceira geração: </a:t>
            </a:r>
            <a:r>
              <a:rPr lang="pt-PT" dirty="0">
                <a:latin typeface="Arial" panose="020B0604020202020204" pitchFamily="34" charset="0"/>
              </a:rPr>
              <a:t>cerca de 2000 / Velocidade de transmissão: cerca de 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</a:rPr>
              <a:t>1 Mbps</a:t>
            </a:r>
            <a:r>
              <a:rPr lang="pt-PT" dirty="0">
                <a:latin typeface="Arial" panose="020B0604020202020204" pitchFamily="34" charset="0"/>
              </a:rPr>
              <a:t>.</a:t>
            </a:r>
          </a:p>
          <a:p>
            <a:r>
              <a:rPr lang="pt-PT" dirty="0">
                <a:latin typeface="Arial" panose="020B0604020202020204" pitchFamily="34" charset="0"/>
              </a:rPr>
              <a:t>Sistema digital / Transferência de dados: alto débito / Suporte a aplicações multimédia (áudio, vídeo e dados) / Acesso à Internet (WWW, correio eletrónico, comércio eletrónico…).</a:t>
            </a:r>
          </a:p>
          <a:p>
            <a:endParaRPr lang="pt-PT" sz="1000" i="0" dirty="0">
              <a:effectLst/>
              <a:latin typeface="Arial" panose="020B0604020202020204" pitchFamily="34" charset="0"/>
            </a:endParaRPr>
          </a:p>
          <a:p>
            <a:r>
              <a:rPr lang="pt-PT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2G – Segunda geração: </a:t>
            </a:r>
            <a:r>
              <a:rPr lang="pt-PT" i="0" dirty="0">
                <a:effectLst/>
                <a:latin typeface="Arial" panose="020B0604020202020204" pitchFamily="34" charset="0"/>
              </a:rPr>
              <a:t>cerca de 1990 / </a:t>
            </a:r>
            <a:r>
              <a:rPr lang="pt-PT" dirty="0">
                <a:latin typeface="Arial" panose="020B0604020202020204" pitchFamily="34" charset="0"/>
              </a:rPr>
              <a:t>Velocidade de transmissão: </a:t>
            </a:r>
            <a:r>
              <a:rPr lang="pt-PT" i="0" dirty="0">
                <a:effectLst/>
                <a:latin typeface="Arial" panose="020B0604020202020204" pitchFamily="34" charset="0"/>
              </a:rPr>
              <a:t>cerca de </a:t>
            </a:r>
            <a:r>
              <a:rPr lang="pt-PT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32-48 Kbps</a:t>
            </a:r>
            <a:r>
              <a:rPr lang="pt-PT" i="0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PT" dirty="0">
                <a:latin typeface="Arial" panose="020B0604020202020204" pitchFamily="34" charset="0"/>
              </a:rPr>
              <a:t>Sistema digital / Transferência de dados: baixo débito / Surgimento do SMS na geração intermédia (2,5G).</a:t>
            </a:r>
          </a:p>
          <a:p>
            <a:endParaRPr lang="pt-PT" sz="1000" dirty="0">
              <a:latin typeface="Arial" panose="020B0604020202020204" pitchFamily="34" charset="0"/>
            </a:endParaRPr>
          </a:p>
          <a:p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</a:rPr>
              <a:t>1G – Primeira geração: </a:t>
            </a:r>
            <a:r>
              <a:rPr lang="pt-PT" dirty="0">
                <a:latin typeface="Arial" panose="020B0604020202020204" pitchFamily="34" charset="0"/>
              </a:rPr>
              <a:t>1980 / Velocidade de transmissão: cerca de 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</a:rPr>
              <a:t>9,6 Kbps</a:t>
            </a:r>
            <a:r>
              <a:rPr lang="pt-PT" dirty="0">
                <a:latin typeface="Arial" panose="020B0604020202020204" pitchFamily="34" charset="0"/>
              </a:rPr>
              <a:t>.</a:t>
            </a:r>
          </a:p>
          <a:p>
            <a:r>
              <a:rPr lang="pt-PT" dirty="0">
                <a:latin typeface="Arial" panose="020B0604020202020204" pitchFamily="34" charset="0"/>
              </a:rPr>
              <a:t>Sistema analógico / Transferência de dados: apenas para chamadas de voz (telefónicas).</a:t>
            </a:r>
          </a:p>
          <a:p>
            <a:endParaRPr lang="pt-PT" dirty="0">
              <a:latin typeface="Arial" panose="020B0604020202020204" pitchFamily="34" charset="0"/>
            </a:endParaRPr>
          </a:p>
          <a:p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</a:rPr>
              <a:t>Notas: </a:t>
            </a:r>
            <a:r>
              <a:rPr lang="pt-PT" dirty="0">
                <a:latin typeface="Arial" panose="020B0604020202020204" pitchFamily="34" charset="0"/>
              </a:rPr>
              <a:t>Kbps (Kilobit por segundo ) / Mbps (Megabit por segundo) / </a:t>
            </a:r>
            <a:r>
              <a:rPr lang="pt-PT" dirty="0" err="1">
                <a:latin typeface="Arial" panose="020B0604020202020204" pitchFamily="34" charset="0"/>
              </a:rPr>
              <a:t>Gbps</a:t>
            </a:r>
            <a:r>
              <a:rPr lang="pt-PT" dirty="0">
                <a:latin typeface="Arial" panose="020B0604020202020204" pitchFamily="34" charset="0"/>
              </a:rPr>
              <a:t> (Gigabit por segundo) / </a:t>
            </a:r>
          </a:p>
          <a:p>
            <a:r>
              <a:rPr lang="pt-PT" dirty="0">
                <a:latin typeface="Arial" panose="020B0604020202020204" pitchFamily="34" charset="0"/>
              </a:rPr>
              <a:t>            </a:t>
            </a:r>
            <a:r>
              <a:rPr lang="pt-PT" dirty="0" err="1">
                <a:latin typeface="Arial" panose="020B0604020202020204" pitchFamily="34" charset="0"/>
              </a:rPr>
              <a:t>Tbps</a:t>
            </a:r>
            <a:r>
              <a:rPr lang="pt-PT" dirty="0">
                <a:latin typeface="Arial" panose="020B0604020202020204" pitchFamily="34" charset="0"/>
              </a:rPr>
              <a:t> (</a:t>
            </a:r>
            <a:r>
              <a:rPr lang="pt-PT" dirty="0" err="1">
                <a:latin typeface="Arial" panose="020B0604020202020204" pitchFamily="34" charset="0"/>
              </a:rPr>
              <a:t>Terabit</a:t>
            </a:r>
            <a:r>
              <a:rPr lang="pt-PT" dirty="0">
                <a:latin typeface="Arial" panose="020B0604020202020204" pitchFamily="34" charset="0"/>
              </a:rPr>
              <a:t> por segundo)</a:t>
            </a:r>
          </a:p>
          <a:p>
            <a:r>
              <a:rPr lang="pt-PT" dirty="0">
                <a:latin typeface="Arial" panose="020B0604020202020204" pitchFamily="34" charset="0"/>
              </a:rPr>
              <a:t>            1 bit = dígi</a:t>
            </a:r>
            <a:r>
              <a:rPr lang="pt-PT" b="1" dirty="0">
                <a:latin typeface="Arial" panose="020B0604020202020204" pitchFamily="34" charset="0"/>
              </a:rPr>
              <a:t>t</a:t>
            </a:r>
            <a:r>
              <a:rPr lang="pt-PT" dirty="0">
                <a:latin typeface="Arial" panose="020B0604020202020204" pitchFamily="34" charset="0"/>
              </a:rPr>
              <a:t>o </a:t>
            </a:r>
            <a:r>
              <a:rPr lang="pt-PT" b="1" dirty="0">
                <a:latin typeface="Arial" panose="020B0604020202020204" pitchFamily="34" charset="0"/>
              </a:rPr>
              <a:t>bi</a:t>
            </a:r>
            <a:r>
              <a:rPr lang="pt-PT" dirty="0">
                <a:latin typeface="Arial" panose="020B0604020202020204" pitchFamily="34" charset="0"/>
              </a:rPr>
              <a:t>nário relativo à menor unidade de informação (tem apenas um valor: 1 ou 0)</a:t>
            </a:r>
          </a:p>
          <a:p>
            <a:r>
              <a:rPr lang="pt-PT" dirty="0">
                <a:latin typeface="Arial" panose="020B0604020202020204" pitchFamily="34" charset="0"/>
              </a:rPr>
              <a:t>            8 bit = 1 Byte = </a:t>
            </a:r>
            <a:r>
              <a:rPr lang="pt-PT" b="1" dirty="0">
                <a:latin typeface="Arial" panose="020B0604020202020204" pitchFamily="34" charset="0"/>
              </a:rPr>
              <a:t>te</a:t>
            </a:r>
            <a:r>
              <a:rPr lang="pt-PT" dirty="0">
                <a:latin typeface="Arial" panose="020B0604020202020204" pitchFamily="34" charset="0"/>
              </a:rPr>
              <a:t>rmo </a:t>
            </a:r>
            <a:r>
              <a:rPr lang="pt-PT" b="1" dirty="0">
                <a:latin typeface="Arial" panose="020B0604020202020204" pitchFamily="34" charset="0"/>
              </a:rPr>
              <a:t>bi</a:t>
            </a:r>
            <a:r>
              <a:rPr lang="pt-PT" dirty="0">
                <a:latin typeface="Arial" panose="020B0604020202020204" pitchFamily="34" charset="0"/>
              </a:rPr>
              <a:t>nário relativo a dados de computação, quantidade de memória/armazenamento.</a:t>
            </a:r>
          </a:p>
        </p:txBody>
      </p:sp>
    </p:spTree>
    <p:extLst>
      <p:ext uri="{BB962C8B-B14F-4D97-AF65-F5344CB8AC3E}">
        <p14:creationId xmlns:p14="http://schemas.microsoft.com/office/powerpoint/2010/main" val="32310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54116</TotalTime>
  <Words>2440</Words>
  <Application>Microsoft Office PowerPoint</Application>
  <PresentationFormat>Ecrã Panorâmico</PresentationFormat>
  <Paragraphs>215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</dc:creator>
  <cp:lastModifiedBy>Miguel</cp:lastModifiedBy>
  <cp:revision>684</cp:revision>
  <dcterms:created xsi:type="dcterms:W3CDTF">2020-09-24T16:30:28Z</dcterms:created>
  <dcterms:modified xsi:type="dcterms:W3CDTF">2021-05-25T21:42:21Z</dcterms:modified>
</cp:coreProperties>
</file>